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82"/>
  </p:notesMasterIdLst>
  <p:sldIdLst>
    <p:sldId id="256" r:id="rId2"/>
    <p:sldId id="258" r:id="rId3"/>
    <p:sldId id="755" r:id="rId4"/>
    <p:sldId id="754" r:id="rId5"/>
    <p:sldId id="324" r:id="rId6"/>
    <p:sldId id="659" r:id="rId7"/>
    <p:sldId id="756" r:id="rId8"/>
    <p:sldId id="257" r:id="rId9"/>
    <p:sldId id="758" r:id="rId10"/>
    <p:sldId id="486" r:id="rId11"/>
    <p:sldId id="303" r:id="rId12"/>
    <p:sldId id="716" r:id="rId13"/>
    <p:sldId id="765" r:id="rId14"/>
    <p:sldId id="713" r:id="rId15"/>
    <p:sldId id="636" r:id="rId16"/>
    <p:sldId id="759" r:id="rId17"/>
    <p:sldId id="638" r:id="rId18"/>
    <p:sldId id="720" r:id="rId19"/>
    <p:sldId id="719" r:id="rId20"/>
    <p:sldId id="721" r:id="rId21"/>
    <p:sldId id="642" r:id="rId22"/>
    <p:sldId id="760" r:id="rId23"/>
    <p:sldId id="641" r:id="rId24"/>
    <p:sldId id="669" r:id="rId25"/>
    <p:sldId id="670" r:id="rId26"/>
    <p:sldId id="671" r:id="rId27"/>
    <p:sldId id="697" r:id="rId28"/>
    <p:sldId id="696" r:id="rId29"/>
    <p:sldId id="695" r:id="rId30"/>
    <p:sldId id="702" r:id="rId31"/>
    <p:sldId id="714" r:id="rId32"/>
    <p:sldId id="648" r:id="rId33"/>
    <p:sldId id="649" r:id="rId34"/>
    <p:sldId id="650" r:id="rId35"/>
    <p:sldId id="673" r:id="rId36"/>
    <p:sldId id="614" r:id="rId37"/>
    <p:sldId id="761" r:id="rId38"/>
    <p:sldId id="762" r:id="rId39"/>
    <p:sldId id="656" r:id="rId40"/>
    <p:sldId id="763" r:id="rId41"/>
    <p:sldId id="764" r:id="rId42"/>
    <p:sldId id="655" r:id="rId43"/>
    <p:sldId id="657" r:id="rId44"/>
    <p:sldId id="653" r:id="rId45"/>
    <p:sldId id="654" r:id="rId46"/>
    <p:sldId id="651" r:id="rId47"/>
    <p:sldId id="704" r:id="rId48"/>
    <p:sldId id="715" r:id="rId49"/>
    <p:sldId id="705" r:id="rId50"/>
    <p:sldId id="658" r:id="rId51"/>
    <p:sldId id="337" r:id="rId52"/>
    <p:sldId id="453" r:id="rId53"/>
    <p:sldId id="505" r:id="rId54"/>
    <p:sldId id="496" r:id="rId55"/>
    <p:sldId id="698" r:id="rId56"/>
    <p:sldId id="683" r:id="rId57"/>
    <p:sldId id="717" r:id="rId58"/>
    <p:sldId id="504" r:id="rId59"/>
    <p:sldId id="602" r:id="rId60"/>
    <p:sldId id="601" r:id="rId61"/>
    <p:sldId id="509" r:id="rId62"/>
    <p:sldId id="512" r:id="rId63"/>
    <p:sldId id="515" r:id="rId64"/>
    <p:sldId id="699" r:id="rId65"/>
    <p:sldId id="674" r:id="rId66"/>
    <p:sldId id="722" r:id="rId67"/>
    <p:sldId id="628" r:id="rId68"/>
    <p:sldId id="629" r:id="rId69"/>
    <p:sldId id="632" r:id="rId70"/>
    <p:sldId id="633" r:id="rId71"/>
    <p:sldId id="631" r:id="rId72"/>
    <p:sldId id="682" r:id="rId73"/>
    <p:sldId id="510" r:id="rId74"/>
    <p:sldId id="524" r:id="rId75"/>
    <p:sldId id="680" r:id="rId76"/>
    <p:sldId id="707" r:id="rId77"/>
    <p:sldId id="557" r:id="rId78"/>
    <p:sldId id="341" r:id="rId79"/>
    <p:sldId id="344" r:id="rId80"/>
    <p:sldId id="70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Phase" id="{675614D8-BD5A-014C-A1B0-551B2FA43062}">
          <p14:sldIdLst>
            <p14:sldId id="256"/>
            <p14:sldId id="258"/>
            <p14:sldId id="755"/>
            <p14:sldId id="754"/>
            <p14:sldId id="324"/>
            <p14:sldId id="659"/>
            <p14:sldId id="756"/>
            <p14:sldId id="257"/>
            <p14:sldId id="758"/>
            <p14:sldId id="486"/>
            <p14:sldId id="303"/>
            <p14:sldId id="716"/>
            <p14:sldId id="765"/>
            <p14:sldId id="713"/>
            <p14:sldId id="636"/>
            <p14:sldId id="759"/>
            <p14:sldId id="638"/>
            <p14:sldId id="720"/>
            <p14:sldId id="719"/>
            <p14:sldId id="721"/>
            <p14:sldId id="642"/>
            <p14:sldId id="760"/>
            <p14:sldId id="641"/>
            <p14:sldId id="669"/>
            <p14:sldId id="670"/>
            <p14:sldId id="671"/>
            <p14:sldId id="697"/>
            <p14:sldId id="696"/>
            <p14:sldId id="695"/>
            <p14:sldId id="702"/>
            <p14:sldId id="714"/>
            <p14:sldId id="648"/>
            <p14:sldId id="649"/>
            <p14:sldId id="650"/>
            <p14:sldId id="673"/>
            <p14:sldId id="614"/>
            <p14:sldId id="761"/>
            <p14:sldId id="762"/>
            <p14:sldId id="656"/>
            <p14:sldId id="763"/>
            <p14:sldId id="764"/>
            <p14:sldId id="655"/>
            <p14:sldId id="657"/>
            <p14:sldId id="653"/>
            <p14:sldId id="654"/>
            <p14:sldId id="651"/>
            <p14:sldId id="704"/>
            <p14:sldId id="715"/>
            <p14:sldId id="705"/>
            <p14:sldId id="658"/>
            <p14:sldId id="337"/>
            <p14:sldId id="453"/>
            <p14:sldId id="505"/>
            <p14:sldId id="496"/>
            <p14:sldId id="698"/>
            <p14:sldId id="683"/>
            <p14:sldId id="717"/>
            <p14:sldId id="504"/>
            <p14:sldId id="602"/>
            <p14:sldId id="601"/>
            <p14:sldId id="509"/>
            <p14:sldId id="512"/>
            <p14:sldId id="515"/>
            <p14:sldId id="699"/>
            <p14:sldId id="674"/>
            <p14:sldId id="722"/>
            <p14:sldId id="628"/>
            <p14:sldId id="629"/>
            <p14:sldId id="632"/>
            <p14:sldId id="633"/>
            <p14:sldId id="631"/>
            <p14:sldId id="682"/>
            <p14:sldId id="510"/>
            <p14:sldId id="524"/>
            <p14:sldId id="680"/>
            <p14:sldId id="707"/>
            <p14:sldId id="557"/>
            <p14:sldId id="341"/>
            <p14:sldId id="344"/>
            <p14:sldId id="7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A7F1"/>
    <a:srgbClr val="00B0F0"/>
    <a:srgbClr val="0030FF"/>
    <a:srgbClr val="FF7E79"/>
    <a:srgbClr val="FF697A"/>
    <a:srgbClr val="FFCAFC"/>
    <a:srgbClr val="FFFFFF"/>
    <a:srgbClr val="F5F1EE"/>
    <a:srgbClr val="B8A8DC"/>
    <a:srgbClr val="FFF6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2517"/>
  </p:normalViewPr>
  <p:slideViewPr>
    <p:cSldViewPr snapToGrid="0">
      <p:cViewPr varScale="1">
        <p:scale>
          <a:sx n="109" d="100"/>
          <a:sy n="109" d="100"/>
        </p:scale>
        <p:origin x="216" y="38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82" d="100"/>
        <a:sy n="182" d="100"/>
      </p:scale>
      <p:origin x="0" y="0"/>
    </p:cViewPr>
  </p:sorterViewPr>
  <p:notesViewPr>
    <p:cSldViewPr snapToGrid="0">
      <p:cViewPr varScale="1">
        <p:scale>
          <a:sx n="112" d="100"/>
          <a:sy n="112" d="100"/>
        </p:scale>
        <p:origin x="366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Perceived Risk of Sever</a:t>
            </a:r>
            <a:r>
              <a:rPr lang="en-US" baseline="0" dirty="0"/>
              <a:t>e Weather</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Animal</c:v>
                </c:pt>
              </c:strCache>
            </c:strRef>
          </c:tx>
          <c:spPr>
            <a:solidFill>
              <a:schemeClr val="accent2"/>
            </a:solidFill>
            <a:ln>
              <a:noFill/>
            </a:ln>
            <a:effectLst/>
          </c:spPr>
          <c:invertIfNegative val="0"/>
          <c:dPt>
            <c:idx val="0"/>
            <c:invertIfNegative val="0"/>
            <c:bubble3D val="0"/>
            <c:spPr>
              <a:solidFill>
                <a:srgbClr val="8F7670"/>
              </a:solidFill>
              <a:ln>
                <a:noFill/>
              </a:ln>
              <a:effectLst/>
            </c:spPr>
            <c:extLst>
              <c:ext xmlns:c16="http://schemas.microsoft.com/office/drawing/2014/chart" uri="{C3380CC4-5D6E-409C-BE32-E72D297353CC}">
                <c16:uniqueId val="{00000000-25D7-8340-A552-33173F090CAF}"/>
              </c:ext>
            </c:extLst>
          </c:dPt>
          <c:dPt>
            <c:idx val="1"/>
            <c:invertIfNegative val="0"/>
            <c:bubble3D val="0"/>
            <c:spPr>
              <a:solidFill>
                <a:srgbClr val="B8A8DC"/>
              </a:solidFill>
              <a:ln>
                <a:noFill/>
              </a:ln>
              <a:effectLst/>
            </c:spPr>
            <c:extLst>
              <c:ext xmlns:c16="http://schemas.microsoft.com/office/drawing/2014/chart" uri="{C3380CC4-5D6E-409C-BE32-E72D297353CC}">
                <c16:uniqueId val="{00000001-25D7-8340-A552-33173F090CAF}"/>
              </c:ext>
            </c:extLst>
          </c:dPt>
          <c:dPt>
            <c:idx val="2"/>
            <c:invertIfNegative val="0"/>
            <c:bubble3D val="0"/>
            <c:spPr>
              <a:solidFill>
                <a:srgbClr val="92D050"/>
              </a:solidFill>
              <a:ln>
                <a:noFill/>
              </a:ln>
              <a:effectLst/>
            </c:spPr>
            <c:extLst>
              <c:ext xmlns:c16="http://schemas.microsoft.com/office/drawing/2014/chart" uri="{C3380CC4-5D6E-409C-BE32-E72D297353CC}">
                <c16:uniqueId val="{00000002-25D7-8340-A552-33173F090CAF}"/>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25D7-8340-A552-33173F090CAF}"/>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Tornado</c:v>
                </c:pt>
                <c:pt idx="1">
                  <c:v>Hurricane</c:v>
                </c:pt>
                <c:pt idx="2">
                  <c:v>Blizzard</c:v>
                </c:pt>
                <c:pt idx="3">
                  <c:v>Flood</c:v>
                </c:pt>
              </c:strCache>
            </c:strRef>
          </c:cat>
          <c:val>
            <c:numRef>
              <c:f>Sheet1!$B$2:$B$5</c:f>
              <c:numCache>
                <c:formatCode>General</c:formatCode>
                <c:ptCount val="4"/>
                <c:pt idx="0">
                  <c:v>6.3</c:v>
                </c:pt>
                <c:pt idx="1">
                  <c:v>3</c:v>
                </c:pt>
                <c:pt idx="2">
                  <c:v>2.1</c:v>
                </c:pt>
                <c:pt idx="3">
                  <c:v>4.8</c:v>
                </c:pt>
              </c:numCache>
            </c:numRef>
          </c:val>
          <c:extLst>
            <c:ext xmlns:c16="http://schemas.microsoft.com/office/drawing/2014/chart" uri="{C3380CC4-5D6E-409C-BE32-E72D297353CC}">
              <c16:uniqueId val="{00000000-698A-8F4E-A5B7-AE9096D2D78C}"/>
            </c:ext>
          </c:extLst>
        </c:ser>
        <c:dLbls>
          <c:dLblPos val="outEnd"/>
          <c:showLegendKey val="0"/>
          <c:showVal val="1"/>
          <c:showCatName val="0"/>
          <c:showSerName val="0"/>
          <c:showPercent val="0"/>
          <c:showBubbleSize val="0"/>
        </c:dLbls>
        <c:gapWidth val="93"/>
        <c:overlap val="-27"/>
        <c:axId val="556510479"/>
        <c:axId val="1131864479"/>
      </c:barChart>
      <c:catAx>
        <c:axId val="556510479"/>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Severe Weather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31864479"/>
        <c:crosses val="autoZero"/>
        <c:auto val="1"/>
        <c:lblAlgn val="ctr"/>
        <c:lblOffset val="100"/>
        <c:noMultiLvlLbl val="0"/>
      </c:catAx>
      <c:valAx>
        <c:axId val="1131864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sz="2000" dirty="0"/>
                  <a:t>Average Score</a:t>
                </a:r>
                <a:br>
                  <a:rPr lang="en-US" sz="2000" dirty="0"/>
                </a:br>
                <a:r>
                  <a:rPr lang="en-US" sz="2000" dirty="0"/>
                  <a:t>(0</a:t>
                </a:r>
                <a:r>
                  <a:rPr lang="en-US" sz="2000" baseline="0" dirty="0"/>
                  <a:t> = not risky at all, 8 = very risky)</a:t>
                </a:r>
                <a:endParaRPr lang="en-US" sz="2000" dirty="0"/>
              </a:p>
            </c:rich>
          </c:tx>
          <c:layout>
            <c:manualLayout>
              <c:xMode val="edge"/>
              <c:yMode val="edge"/>
              <c:x val="0"/>
              <c:y val="0.11892226046594476"/>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651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66A7F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Below BFE</c:v>
                </c:pt>
                <c:pt idx="1">
                  <c:v>Above BFE</c:v>
                </c:pt>
              </c:strCache>
            </c:strRef>
          </c:cat>
          <c:val>
            <c:numRef>
              <c:f>Sheet1!$B$2:$B$3</c:f>
              <c:numCache>
                <c:formatCode>General</c:formatCode>
                <c:ptCount val="2"/>
                <c:pt idx="0">
                  <c:v>54</c:v>
                </c:pt>
                <c:pt idx="1">
                  <c:v>39</c:v>
                </c:pt>
              </c:numCache>
            </c:numRef>
          </c:val>
          <c:extLst>
            <c:ext xmlns:c16="http://schemas.microsoft.com/office/drawing/2014/chart" uri="{C3380CC4-5D6E-409C-BE32-E72D297353CC}">
              <c16:uniqueId val="{00000000-BF28-8441-8060-801CA0BFD94F}"/>
            </c:ext>
          </c:extLst>
        </c:ser>
        <c:dLbls>
          <c:dLblPos val="outEnd"/>
          <c:showLegendKey val="0"/>
          <c:showVal val="1"/>
          <c:showCatName val="0"/>
          <c:showSerName val="0"/>
          <c:showPercent val="0"/>
          <c:showBubbleSize val="0"/>
        </c:dLbls>
        <c:gapWidth val="219"/>
        <c:overlap val="-27"/>
        <c:axId val="43776784"/>
        <c:axId val="1908356400"/>
      </c:barChart>
      <c:catAx>
        <c:axId val="4377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8356400"/>
        <c:crosses val="autoZero"/>
        <c:auto val="1"/>
        <c:lblAlgn val="ctr"/>
        <c:lblOffset val="100"/>
        <c:noMultiLvlLbl val="0"/>
      </c:catAx>
      <c:valAx>
        <c:axId val="19083564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dirty="0"/>
                  <a:t>Flood Damage Probability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776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Hail Damage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Hail Damage Incidents</c:v>
                </c:pt>
              </c:strCache>
            </c:strRef>
          </c:tx>
          <c:spPr>
            <a:solidFill>
              <a:schemeClr val="accent2"/>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0-F10C-B649-B51D-B22337A28F79}"/>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F10C-B649-B51D-B22337A28F79}"/>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F10C-B649-B51D-B22337A28F7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West</c:v>
                </c:pt>
                <c:pt idx="1">
                  <c:v>East</c:v>
                </c:pt>
                <c:pt idx="2">
                  <c:v>Central</c:v>
                </c:pt>
              </c:strCache>
            </c:strRef>
          </c:cat>
          <c:val>
            <c:numRef>
              <c:f>Sheet1!$B$2:$B$4</c:f>
              <c:numCache>
                <c:formatCode>General</c:formatCode>
                <c:ptCount val="3"/>
                <c:pt idx="0">
                  <c:v>15</c:v>
                </c:pt>
                <c:pt idx="1">
                  <c:v>10</c:v>
                </c:pt>
                <c:pt idx="2">
                  <c:v>25</c:v>
                </c:pt>
              </c:numCache>
            </c:numRef>
          </c:val>
          <c:extLst>
            <c:ext xmlns:c16="http://schemas.microsoft.com/office/drawing/2014/chart" uri="{C3380CC4-5D6E-409C-BE32-E72D297353CC}">
              <c16:uniqueId val="{00000000-3E60-5347-BFBE-20D621FFB6BC}"/>
            </c:ext>
          </c:extLst>
        </c:ser>
        <c:dLbls>
          <c:showLegendKey val="0"/>
          <c:showVal val="0"/>
          <c:showCatName val="0"/>
          <c:showSerName val="0"/>
          <c:showPercent val="0"/>
          <c:showBubbleSize val="0"/>
        </c:dLbls>
        <c:gapWidth val="84"/>
        <c:overlap val="-27"/>
        <c:axId val="255397647"/>
        <c:axId val="819481327"/>
      </c:barChart>
      <c:catAx>
        <c:axId val="25539764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a:t>Building</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9481327"/>
        <c:crosses val="autoZero"/>
        <c:auto val="1"/>
        <c:lblAlgn val="ctr"/>
        <c:lblOffset val="100"/>
        <c:noMultiLvlLbl val="0"/>
      </c:catAx>
      <c:valAx>
        <c:axId val="819481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Number of hail damage (times)</a:t>
                </a:r>
              </a:p>
            </c:rich>
          </c:tx>
          <c:layout>
            <c:manualLayout>
              <c:xMode val="edge"/>
              <c:yMode val="edge"/>
              <c:x val="1.5484365406638769E-2"/>
              <c:y val="0.1129899955381729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55397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Hail Damage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Hail Damage Incidents</c:v>
                </c:pt>
              </c:strCache>
            </c:strRef>
          </c:tx>
          <c:spPr>
            <a:solidFill>
              <a:schemeClr val="accent2"/>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0-F10C-B649-B51D-B22337A28F79}"/>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F10C-B649-B51D-B22337A28F79}"/>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F10C-B649-B51D-B22337A28F7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West</c:v>
                </c:pt>
                <c:pt idx="1">
                  <c:v>East</c:v>
                </c:pt>
                <c:pt idx="2">
                  <c:v>Central</c:v>
                </c:pt>
              </c:strCache>
            </c:strRef>
          </c:cat>
          <c:val>
            <c:numRef>
              <c:f>Sheet1!$B$2:$B$4</c:f>
              <c:numCache>
                <c:formatCode>General</c:formatCode>
                <c:ptCount val="3"/>
                <c:pt idx="0">
                  <c:v>30</c:v>
                </c:pt>
                <c:pt idx="1">
                  <c:v>20</c:v>
                </c:pt>
                <c:pt idx="2">
                  <c:v>25</c:v>
                </c:pt>
              </c:numCache>
            </c:numRef>
          </c:val>
          <c:extLst>
            <c:ext xmlns:c16="http://schemas.microsoft.com/office/drawing/2014/chart" uri="{C3380CC4-5D6E-409C-BE32-E72D297353CC}">
              <c16:uniqueId val="{00000000-3E60-5347-BFBE-20D621FFB6BC}"/>
            </c:ext>
          </c:extLst>
        </c:ser>
        <c:dLbls>
          <c:showLegendKey val="0"/>
          <c:showVal val="0"/>
          <c:showCatName val="0"/>
          <c:showSerName val="0"/>
          <c:showPercent val="0"/>
          <c:showBubbleSize val="0"/>
        </c:dLbls>
        <c:gapWidth val="84"/>
        <c:overlap val="-27"/>
        <c:axId val="255397647"/>
        <c:axId val="819481327"/>
      </c:barChart>
      <c:catAx>
        <c:axId val="255397647"/>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a:t>Building</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9481327"/>
        <c:crosses val="autoZero"/>
        <c:auto val="1"/>
        <c:lblAlgn val="ctr"/>
        <c:lblOffset val="100"/>
        <c:noMultiLvlLbl val="0"/>
      </c:catAx>
      <c:valAx>
        <c:axId val="819481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a:t>Proportion of units with hail damage (%)</a:t>
                </a:r>
              </a:p>
            </c:rich>
          </c:tx>
          <c:layout>
            <c:manualLayout>
              <c:xMode val="edge"/>
              <c:yMode val="edge"/>
              <c:x val="1.3272313205690374E-2"/>
              <c:y val="8.828588331427574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55397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Perceived Risk of Sever</a:t>
            </a:r>
            <a:r>
              <a:rPr lang="en-US" baseline="0" dirty="0"/>
              <a:t>e Weather</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Animal</c:v>
                </c:pt>
              </c:strCache>
            </c:strRef>
          </c:tx>
          <c:spPr>
            <a:solidFill>
              <a:schemeClr val="accent2"/>
            </a:solidFill>
            <a:ln>
              <a:noFill/>
            </a:ln>
            <a:effectLst/>
          </c:spPr>
          <c:invertIfNegative val="0"/>
          <c:dPt>
            <c:idx val="0"/>
            <c:invertIfNegative val="0"/>
            <c:bubble3D val="0"/>
            <c:spPr>
              <a:solidFill>
                <a:srgbClr val="8F7670"/>
              </a:solidFill>
              <a:ln>
                <a:noFill/>
              </a:ln>
              <a:effectLst/>
            </c:spPr>
            <c:extLst>
              <c:ext xmlns:c16="http://schemas.microsoft.com/office/drawing/2014/chart" uri="{C3380CC4-5D6E-409C-BE32-E72D297353CC}">
                <c16:uniqueId val="{00000000-25D7-8340-A552-33173F090CAF}"/>
              </c:ext>
            </c:extLst>
          </c:dPt>
          <c:dPt>
            <c:idx val="1"/>
            <c:invertIfNegative val="0"/>
            <c:bubble3D val="0"/>
            <c:spPr>
              <a:solidFill>
                <a:srgbClr val="B8A8DC"/>
              </a:solidFill>
              <a:ln>
                <a:noFill/>
              </a:ln>
              <a:effectLst/>
            </c:spPr>
            <c:extLst>
              <c:ext xmlns:c16="http://schemas.microsoft.com/office/drawing/2014/chart" uri="{C3380CC4-5D6E-409C-BE32-E72D297353CC}">
                <c16:uniqueId val="{00000001-25D7-8340-A552-33173F090CAF}"/>
              </c:ext>
            </c:extLst>
          </c:dPt>
          <c:dPt>
            <c:idx val="2"/>
            <c:invertIfNegative val="0"/>
            <c:bubble3D val="0"/>
            <c:spPr>
              <a:solidFill>
                <a:srgbClr val="92D050"/>
              </a:solidFill>
              <a:ln>
                <a:noFill/>
              </a:ln>
              <a:effectLst/>
            </c:spPr>
            <c:extLst>
              <c:ext xmlns:c16="http://schemas.microsoft.com/office/drawing/2014/chart" uri="{C3380CC4-5D6E-409C-BE32-E72D297353CC}">
                <c16:uniqueId val="{00000002-25D7-8340-A552-33173F090CAF}"/>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25D7-8340-A552-33173F090CAF}"/>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Tornado</c:v>
                </c:pt>
                <c:pt idx="1">
                  <c:v>Hurricane</c:v>
                </c:pt>
                <c:pt idx="2">
                  <c:v>Blizzard</c:v>
                </c:pt>
                <c:pt idx="3">
                  <c:v>Flood</c:v>
                </c:pt>
              </c:strCache>
            </c:strRef>
          </c:cat>
          <c:val>
            <c:numRef>
              <c:f>Sheet1!$B$2:$B$5</c:f>
              <c:numCache>
                <c:formatCode>General</c:formatCode>
                <c:ptCount val="4"/>
                <c:pt idx="0">
                  <c:v>6.3</c:v>
                </c:pt>
                <c:pt idx="1">
                  <c:v>3</c:v>
                </c:pt>
                <c:pt idx="2">
                  <c:v>2.1</c:v>
                </c:pt>
                <c:pt idx="3">
                  <c:v>4.8</c:v>
                </c:pt>
              </c:numCache>
            </c:numRef>
          </c:val>
          <c:extLst>
            <c:ext xmlns:c16="http://schemas.microsoft.com/office/drawing/2014/chart" uri="{C3380CC4-5D6E-409C-BE32-E72D297353CC}">
              <c16:uniqueId val="{00000000-698A-8F4E-A5B7-AE9096D2D78C}"/>
            </c:ext>
          </c:extLst>
        </c:ser>
        <c:dLbls>
          <c:dLblPos val="outEnd"/>
          <c:showLegendKey val="0"/>
          <c:showVal val="1"/>
          <c:showCatName val="0"/>
          <c:showSerName val="0"/>
          <c:showPercent val="0"/>
          <c:showBubbleSize val="0"/>
        </c:dLbls>
        <c:gapWidth val="93"/>
        <c:overlap val="-27"/>
        <c:axId val="556510479"/>
        <c:axId val="1131864479"/>
      </c:barChart>
      <c:catAx>
        <c:axId val="556510479"/>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Severe Weather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31864479"/>
        <c:crosses val="autoZero"/>
        <c:auto val="1"/>
        <c:lblAlgn val="ctr"/>
        <c:lblOffset val="100"/>
        <c:noMultiLvlLbl val="0"/>
      </c:catAx>
      <c:valAx>
        <c:axId val="1131864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sz="2000" dirty="0"/>
                  <a:t>Average Score</a:t>
                </a:r>
                <a:br>
                  <a:rPr lang="en-US" sz="2000" dirty="0"/>
                </a:br>
                <a:r>
                  <a:rPr lang="en-US" sz="2000" dirty="0"/>
                  <a:t>(0</a:t>
                </a:r>
                <a:r>
                  <a:rPr lang="en-US" sz="2000" baseline="0" dirty="0"/>
                  <a:t> = not risky at all, 8 = very risky)</a:t>
                </a:r>
                <a:endParaRPr lang="en-US" sz="2000" dirty="0"/>
              </a:p>
            </c:rich>
          </c:tx>
          <c:layout>
            <c:manualLayout>
              <c:xMode val="edge"/>
              <c:yMode val="edge"/>
              <c:x val="0"/>
              <c:y val="0.11892226046594476"/>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651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Perceived Risk of Sever</a:t>
            </a:r>
            <a:r>
              <a:rPr lang="en-US" baseline="0" dirty="0"/>
              <a:t>e Weather</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Animal</c:v>
                </c:pt>
              </c:strCache>
            </c:strRef>
          </c:tx>
          <c:spPr>
            <a:solidFill>
              <a:schemeClr val="accent2"/>
            </a:solidFill>
            <a:ln>
              <a:noFill/>
            </a:ln>
            <a:effectLst/>
          </c:spPr>
          <c:invertIfNegative val="0"/>
          <c:dPt>
            <c:idx val="0"/>
            <c:invertIfNegative val="0"/>
            <c:bubble3D val="0"/>
            <c:spPr>
              <a:solidFill>
                <a:srgbClr val="8F7670"/>
              </a:solidFill>
              <a:ln>
                <a:noFill/>
              </a:ln>
              <a:effectLst/>
            </c:spPr>
            <c:extLst>
              <c:ext xmlns:c16="http://schemas.microsoft.com/office/drawing/2014/chart" uri="{C3380CC4-5D6E-409C-BE32-E72D297353CC}">
                <c16:uniqueId val="{00000001-A48F-7149-92E4-137B102E5401}"/>
              </c:ext>
            </c:extLst>
          </c:dPt>
          <c:dPt>
            <c:idx val="1"/>
            <c:invertIfNegative val="0"/>
            <c:bubble3D val="0"/>
            <c:spPr>
              <a:solidFill>
                <a:srgbClr val="B8A8DC"/>
              </a:solidFill>
              <a:ln>
                <a:noFill/>
              </a:ln>
              <a:effectLst/>
            </c:spPr>
            <c:extLst>
              <c:ext xmlns:c16="http://schemas.microsoft.com/office/drawing/2014/chart" uri="{C3380CC4-5D6E-409C-BE32-E72D297353CC}">
                <c16:uniqueId val="{00000003-A48F-7149-92E4-137B102E5401}"/>
              </c:ext>
            </c:extLst>
          </c:dPt>
          <c:dPt>
            <c:idx val="2"/>
            <c:invertIfNegative val="0"/>
            <c:bubble3D val="0"/>
            <c:spPr>
              <a:solidFill>
                <a:srgbClr val="92D050"/>
              </a:solidFill>
              <a:ln>
                <a:noFill/>
              </a:ln>
              <a:effectLst/>
            </c:spPr>
            <c:extLst>
              <c:ext xmlns:c16="http://schemas.microsoft.com/office/drawing/2014/chart" uri="{C3380CC4-5D6E-409C-BE32-E72D297353CC}">
                <c16:uniqueId val="{00000005-A48F-7149-92E4-137B102E5401}"/>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A48F-7149-92E4-137B102E540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Tornado</c:v>
                </c:pt>
                <c:pt idx="1">
                  <c:v>Hurricane</c:v>
                </c:pt>
                <c:pt idx="2">
                  <c:v>Blizzard</c:v>
                </c:pt>
                <c:pt idx="3">
                  <c:v>Flood</c:v>
                </c:pt>
              </c:strCache>
            </c:strRef>
          </c:cat>
          <c:val>
            <c:numRef>
              <c:f>Sheet1!$B$2:$B$5</c:f>
              <c:numCache>
                <c:formatCode>General</c:formatCode>
                <c:ptCount val="4"/>
                <c:pt idx="0">
                  <c:v>6.3</c:v>
                </c:pt>
                <c:pt idx="1">
                  <c:v>3</c:v>
                </c:pt>
                <c:pt idx="2">
                  <c:v>2.1</c:v>
                </c:pt>
                <c:pt idx="3">
                  <c:v>4.8</c:v>
                </c:pt>
              </c:numCache>
            </c:numRef>
          </c:val>
          <c:extLst>
            <c:ext xmlns:c16="http://schemas.microsoft.com/office/drawing/2014/chart" uri="{C3380CC4-5D6E-409C-BE32-E72D297353CC}">
              <c16:uniqueId val="{00000008-A48F-7149-92E4-137B102E5401}"/>
            </c:ext>
          </c:extLst>
        </c:ser>
        <c:dLbls>
          <c:dLblPos val="outEnd"/>
          <c:showLegendKey val="0"/>
          <c:showVal val="1"/>
          <c:showCatName val="0"/>
          <c:showSerName val="0"/>
          <c:showPercent val="0"/>
          <c:showBubbleSize val="0"/>
        </c:dLbls>
        <c:gapWidth val="93"/>
        <c:overlap val="-27"/>
        <c:axId val="556510479"/>
        <c:axId val="1131864479"/>
      </c:barChart>
      <c:catAx>
        <c:axId val="556510479"/>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Severe Weather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31864479"/>
        <c:crosses val="autoZero"/>
        <c:auto val="1"/>
        <c:lblAlgn val="ctr"/>
        <c:lblOffset val="100"/>
        <c:noMultiLvlLbl val="0"/>
      </c:catAx>
      <c:valAx>
        <c:axId val="1131864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a:t>Average Score</a:t>
                </a:r>
              </a:p>
            </c:rich>
          </c:tx>
          <c:layout>
            <c:manualLayout>
              <c:xMode val="edge"/>
              <c:yMode val="edge"/>
              <c:x val="0"/>
              <c:y val="0.3125006592232380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651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Perceived Risk of Sever</a:t>
            </a:r>
            <a:r>
              <a:rPr lang="en-US" baseline="0" dirty="0"/>
              <a:t>e Weather</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Animal</c:v>
                </c:pt>
              </c:strCache>
            </c:strRef>
          </c:tx>
          <c:spPr>
            <a:solidFill>
              <a:schemeClr val="accent2"/>
            </a:solidFill>
            <a:ln>
              <a:noFill/>
            </a:ln>
            <a:effectLst/>
          </c:spPr>
          <c:invertIfNegative val="0"/>
          <c:dPt>
            <c:idx val="0"/>
            <c:invertIfNegative val="0"/>
            <c:bubble3D val="0"/>
            <c:spPr>
              <a:solidFill>
                <a:srgbClr val="8F7670"/>
              </a:solidFill>
              <a:ln>
                <a:noFill/>
              </a:ln>
              <a:effectLst/>
            </c:spPr>
            <c:extLst>
              <c:ext xmlns:c16="http://schemas.microsoft.com/office/drawing/2014/chart" uri="{C3380CC4-5D6E-409C-BE32-E72D297353CC}">
                <c16:uniqueId val="{00000001-A48F-7149-92E4-137B102E5401}"/>
              </c:ext>
            </c:extLst>
          </c:dPt>
          <c:dPt>
            <c:idx val="1"/>
            <c:invertIfNegative val="0"/>
            <c:bubble3D val="0"/>
            <c:spPr>
              <a:solidFill>
                <a:srgbClr val="B8A8DC"/>
              </a:solidFill>
              <a:ln>
                <a:noFill/>
              </a:ln>
              <a:effectLst/>
            </c:spPr>
            <c:extLst>
              <c:ext xmlns:c16="http://schemas.microsoft.com/office/drawing/2014/chart" uri="{C3380CC4-5D6E-409C-BE32-E72D297353CC}">
                <c16:uniqueId val="{00000003-A48F-7149-92E4-137B102E5401}"/>
              </c:ext>
            </c:extLst>
          </c:dPt>
          <c:dPt>
            <c:idx val="2"/>
            <c:invertIfNegative val="0"/>
            <c:bubble3D val="0"/>
            <c:spPr>
              <a:solidFill>
                <a:srgbClr val="92D050"/>
              </a:solidFill>
              <a:ln>
                <a:noFill/>
              </a:ln>
              <a:effectLst/>
            </c:spPr>
            <c:extLst>
              <c:ext xmlns:c16="http://schemas.microsoft.com/office/drawing/2014/chart" uri="{C3380CC4-5D6E-409C-BE32-E72D297353CC}">
                <c16:uniqueId val="{00000005-A48F-7149-92E4-137B102E5401}"/>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A48F-7149-92E4-137B102E540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Tornado</c:v>
                </c:pt>
                <c:pt idx="1">
                  <c:v>Hurricane</c:v>
                </c:pt>
                <c:pt idx="2">
                  <c:v>Blizzard</c:v>
                </c:pt>
                <c:pt idx="3">
                  <c:v>Flood</c:v>
                </c:pt>
              </c:strCache>
            </c:strRef>
          </c:cat>
          <c:val>
            <c:numRef>
              <c:f>Sheet1!$B$2:$B$5</c:f>
              <c:numCache>
                <c:formatCode>General</c:formatCode>
                <c:ptCount val="4"/>
                <c:pt idx="0">
                  <c:v>6.3</c:v>
                </c:pt>
                <c:pt idx="1">
                  <c:v>3</c:v>
                </c:pt>
                <c:pt idx="2">
                  <c:v>2.1</c:v>
                </c:pt>
                <c:pt idx="3">
                  <c:v>4.8</c:v>
                </c:pt>
              </c:numCache>
            </c:numRef>
          </c:val>
          <c:extLst>
            <c:ext xmlns:c16="http://schemas.microsoft.com/office/drawing/2014/chart" uri="{C3380CC4-5D6E-409C-BE32-E72D297353CC}">
              <c16:uniqueId val="{00000008-A48F-7149-92E4-137B102E5401}"/>
            </c:ext>
          </c:extLst>
        </c:ser>
        <c:dLbls>
          <c:dLblPos val="outEnd"/>
          <c:showLegendKey val="0"/>
          <c:showVal val="1"/>
          <c:showCatName val="0"/>
          <c:showSerName val="0"/>
          <c:showPercent val="0"/>
          <c:showBubbleSize val="0"/>
        </c:dLbls>
        <c:gapWidth val="93"/>
        <c:overlap val="-27"/>
        <c:axId val="556510479"/>
        <c:axId val="1131864479"/>
      </c:barChart>
      <c:catAx>
        <c:axId val="556510479"/>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Severe Weather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31864479"/>
        <c:crosses val="autoZero"/>
        <c:auto val="1"/>
        <c:lblAlgn val="ctr"/>
        <c:lblOffset val="100"/>
        <c:noMultiLvlLbl val="0"/>
      </c:catAx>
      <c:valAx>
        <c:axId val="1131864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a:t>Average Score</a:t>
                </a:r>
              </a:p>
            </c:rich>
          </c:tx>
          <c:layout>
            <c:manualLayout>
              <c:xMode val="edge"/>
              <c:yMode val="edge"/>
              <c:x val="0"/>
              <c:y val="0.3125006592232380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5651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800" dirty="0">
                <a:latin typeface="Arial" panose="020B0604020202020204" pitchFamily="34" charset="0"/>
                <a:cs typeface="Arial" panose="020B0604020202020204" pitchFamily="34" charset="0"/>
              </a:rPr>
              <a:t>Favorite Type of Weather</a:t>
            </a:r>
          </a:p>
        </c:rich>
      </c:tx>
      <c:layout>
        <c:manualLayout>
          <c:xMode val="edge"/>
          <c:yMode val="edge"/>
          <c:x val="0.15731943668394632"/>
          <c:y val="1.6468563687665409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1"/>
        <c:ser>
          <c:idx val="0"/>
          <c:order val="0"/>
          <c:tx>
            <c:strRef>
              <c:f>Sheet1!$B$1</c:f>
              <c:strCache>
                <c:ptCount val="1"/>
                <c:pt idx="0">
                  <c:v>Numer of Respondents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F9C-994C-B0AB-ACDF5DE1389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F9C-994C-B0AB-ACDF5DE1389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0F9C-994C-B0AB-ACDF5DE1389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0F9C-994C-B0AB-ACDF5DE1389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0F9C-994C-B0AB-ACDF5DE13896}"/>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0F9C-994C-B0AB-ACDF5DE1389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Sunny</c:v>
                </c:pt>
                <c:pt idx="1">
                  <c:v>Rainy</c:v>
                </c:pt>
                <c:pt idx="2">
                  <c:v>Windy</c:v>
                </c:pt>
                <c:pt idx="3">
                  <c:v>Snowy</c:v>
                </c:pt>
                <c:pt idx="4">
                  <c:v>Cloudy</c:v>
                </c:pt>
                <c:pt idx="5">
                  <c:v>Hot</c:v>
                </c:pt>
              </c:strCache>
            </c:strRef>
          </c:cat>
          <c:val>
            <c:numRef>
              <c:f>Sheet1!$B$2:$B$7</c:f>
              <c:numCache>
                <c:formatCode>General</c:formatCode>
                <c:ptCount val="6"/>
                <c:pt idx="0">
                  <c:v>10</c:v>
                </c:pt>
                <c:pt idx="1">
                  <c:v>5</c:v>
                </c:pt>
                <c:pt idx="2">
                  <c:v>1</c:v>
                </c:pt>
                <c:pt idx="3">
                  <c:v>7</c:v>
                </c:pt>
                <c:pt idx="4">
                  <c:v>3</c:v>
                </c:pt>
                <c:pt idx="5">
                  <c:v>1</c:v>
                </c:pt>
              </c:numCache>
            </c:numRef>
          </c:val>
          <c:extLst>
            <c:ext xmlns:c16="http://schemas.microsoft.com/office/drawing/2014/chart" uri="{C3380CC4-5D6E-409C-BE32-E72D297353CC}">
              <c16:uniqueId val="{00000000-4E90-FD45-8290-C2B8AD760026}"/>
            </c:ext>
          </c:extLst>
        </c:ser>
        <c:dLbls>
          <c:showLegendKey val="0"/>
          <c:showVal val="0"/>
          <c:showCatName val="0"/>
          <c:showSerName val="0"/>
          <c:showPercent val="0"/>
          <c:showBubbleSize val="0"/>
        </c:dLbls>
        <c:gapWidth val="79"/>
        <c:overlap val="-1"/>
        <c:axId val="1634367295"/>
        <c:axId val="1634368943"/>
      </c:barChart>
      <c:catAx>
        <c:axId val="163436729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dirty="0">
                    <a:latin typeface="Arial" panose="020B0604020202020204" pitchFamily="34" charset="0"/>
                    <a:cs typeface="Arial" panose="020B0604020202020204" pitchFamily="34" charset="0"/>
                  </a:rPr>
                  <a:t>Weather Type</a:t>
                </a:r>
              </a:p>
            </c:rich>
          </c:tx>
          <c:layout>
            <c:manualLayout>
              <c:xMode val="edge"/>
              <c:yMode val="edge"/>
              <c:x val="0.44079474570642846"/>
              <c:y val="0.9205791597163164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4368943"/>
        <c:crosses val="autoZero"/>
        <c:auto val="1"/>
        <c:lblAlgn val="ctr"/>
        <c:lblOffset val="100"/>
        <c:noMultiLvlLbl val="0"/>
      </c:catAx>
      <c:valAx>
        <c:axId val="1634368943"/>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dirty="0">
                    <a:latin typeface="Arial" panose="020B0604020202020204" pitchFamily="34" charset="0"/>
                    <a:cs typeface="Arial" panose="020B0604020202020204" pitchFamily="34" charset="0"/>
                  </a:rPr>
                  <a:t>Number of Respondents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4367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Extreme Weather Experience</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Coastal</c:v>
                </c:pt>
                <c:pt idx="1">
                  <c:v>Inland</c:v>
                </c:pt>
                <c:pt idx="2">
                  <c:v>Mountainous</c:v>
                </c:pt>
              </c:strCache>
            </c:strRef>
          </c:cat>
          <c:val>
            <c:numRef>
              <c:f>Sheet1!$B$2:$B$4</c:f>
              <c:numCache>
                <c:formatCode>General</c:formatCode>
                <c:ptCount val="3"/>
                <c:pt idx="0">
                  <c:v>25</c:v>
                </c:pt>
                <c:pt idx="1">
                  <c:v>30</c:v>
                </c:pt>
                <c:pt idx="2">
                  <c:v>15</c:v>
                </c:pt>
              </c:numCache>
            </c:numRef>
          </c:val>
          <c:extLst>
            <c:ext xmlns:c16="http://schemas.microsoft.com/office/drawing/2014/chart" uri="{C3380CC4-5D6E-409C-BE32-E72D297353CC}">
              <c16:uniqueId val="{00000000-C05D-884E-8C21-6305289A1A9B}"/>
            </c:ext>
          </c:extLst>
        </c:ser>
        <c:ser>
          <c:idx val="1"/>
          <c:order val="1"/>
          <c:tx>
            <c:strRef>
              <c:f>Sheet1!$C$1</c:f>
              <c:strCache>
                <c:ptCount val="1"/>
                <c:pt idx="0">
                  <c:v>No</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Coastal</c:v>
                </c:pt>
                <c:pt idx="1">
                  <c:v>Inland</c:v>
                </c:pt>
                <c:pt idx="2">
                  <c:v>Mountainous</c:v>
                </c:pt>
              </c:strCache>
            </c:strRef>
          </c:cat>
          <c:val>
            <c:numRef>
              <c:f>Sheet1!$C$2:$C$4</c:f>
              <c:numCache>
                <c:formatCode>General</c:formatCode>
                <c:ptCount val="3"/>
                <c:pt idx="0">
                  <c:v>75</c:v>
                </c:pt>
                <c:pt idx="1">
                  <c:v>20</c:v>
                </c:pt>
                <c:pt idx="2">
                  <c:v>35</c:v>
                </c:pt>
              </c:numCache>
            </c:numRef>
          </c:val>
          <c:extLst>
            <c:ext xmlns:c16="http://schemas.microsoft.com/office/drawing/2014/chart" uri="{C3380CC4-5D6E-409C-BE32-E72D297353CC}">
              <c16:uniqueId val="{00000001-C05D-884E-8C21-6305289A1A9B}"/>
            </c:ext>
          </c:extLst>
        </c:ser>
        <c:dLbls>
          <c:showLegendKey val="0"/>
          <c:showVal val="0"/>
          <c:showCatName val="0"/>
          <c:showSerName val="0"/>
          <c:showPercent val="0"/>
          <c:showBubbleSize val="0"/>
        </c:dLbls>
        <c:gapWidth val="85"/>
        <c:overlap val="-27"/>
        <c:axId val="1211368959"/>
        <c:axId val="1211453439"/>
      </c:barChart>
      <c:catAx>
        <c:axId val="121136895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Area of Residence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1453439"/>
        <c:crosses val="autoZero"/>
        <c:auto val="1"/>
        <c:lblAlgn val="ctr"/>
        <c:lblOffset val="100"/>
        <c:noMultiLvlLbl val="0"/>
      </c:catAx>
      <c:valAx>
        <c:axId val="1211453439"/>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Frequency</a:t>
                </a:r>
                <a:r>
                  <a:rPr lang="en-US" baseline="0" dirty="0"/>
                  <a:t> of Response</a:t>
                </a:r>
                <a:endParaRPr lang="en-US"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1368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Extreme Weather Experience</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Coastal</c:v>
                </c:pt>
                <c:pt idx="1">
                  <c:v>Inland</c:v>
                </c:pt>
                <c:pt idx="2">
                  <c:v>Mountainous</c:v>
                </c:pt>
              </c:strCache>
            </c:strRef>
          </c:cat>
          <c:val>
            <c:numRef>
              <c:f>Sheet1!$B$2:$B$4</c:f>
              <c:numCache>
                <c:formatCode>General</c:formatCode>
                <c:ptCount val="3"/>
                <c:pt idx="0">
                  <c:v>25</c:v>
                </c:pt>
                <c:pt idx="1">
                  <c:v>30</c:v>
                </c:pt>
                <c:pt idx="2">
                  <c:v>15</c:v>
                </c:pt>
              </c:numCache>
            </c:numRef>
          </c:val>
          <c:extLst>
            <c:ext xmlns:c16="http://schemas.microsoft.com/office/drawing/2014/chart" uri="{C3380CC4-5D6E-409C-BE32-E72D297353CC}">
              <c16:uniqueId val="{00000000-C05D-884E-8C21-6305289A1A9B}"/>
            </c:ext>
          </c:extLst>
        </c:ser>
        <c:ser>
          <c:idx val="1"/>
          <c:order val="1"/>
          <c:tx>
            <c:strRef>
              <c:f>Sheet1!$C$1</c:f>
              <c:strCache>
                <c:ptCount val="1"/>
                <c:pt idx="0">
                  <c:v>No</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Coastal</c:v>
                </c:pt>
                <c:pt idx="1">
                  <c:v>Inland</c:v>
                </c:pt>
                <c:pt idx="2">
                  <c:v>Mountainous</c:v>
                </c:pt>
              </c:strCache>
            </c:strRef>
          </c:cat>
          <c:val>
            <c:numRef>
              <c:f>Sheet1!$C$2:$C$4</c:f>
              <c:numCache>
                <c:formatCode>General</c:formatCode>
                <c:ptCount val="3"/>
                <c:pt idx="0">
                  <c:v>75</c:v>
                </c:pt>
                <c:pt idx="1">
                  <c:v>20</c:v>
                </c:pt>
                <c:pt idx="2">
                  <c:v>35</c:v>
                </c:pt>
              </c:numCache>
            </c:numRef>
          </c:val>
          <c:extLst>
            <c:ext xmlns:c16="http://schemas.microsoft.com/office/drawing/2014/chart" uri="{C3380CC4-5D6E-409C-BE32-E72D297353CC}">
              <c16:uniqueId val="{00000001-C05D-884E-8C21-6305289A1A9B}"/>
            </c:ext>
          </c:extLst>
        </c:ser>
        <c:dLbls>
          <c:showLegendKey val="0"/>
          <c:showVal val="0"/>
          <c:showCatName val="0"/>
          <c:showSerName val="0"/>
          <c:showPercent val="0"/>
          <c:showBubbleSize val="0"/>
        </c:dLbls>
        <c:gapWidth val="85"/>
        <c:overlap val="-27"/>
        <c:axId val="1211368959"/>
        <c:axId val="1211453439"/>
      </c:barChart>
      <c:catAx>
        <c:axId val="121136895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Area of Residence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1453439"/>
        <c:crosses val="autoZero"/>
        <c:auto val="1"/>
        <c:lblAlgn val="ctr"/>
        <c:lblOffset val="100"/>
        <c:noMultiLvlLbl val="0"/>
      </c:catAx>
      <c:valAx>
        <c:axId val="1211453439"/>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Frequency</a:t>
                </a:r>
                <a:r>
                  <a:rPr lang="en-US" baseline="0" dirty="0"/>
                  <a:t> of Response</a:t>
                </a:r>
                <a:endParaRPr lang="en-US"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1368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Extreme Weather Experience</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Coastal</c:v>
                </c:pt>
                <c:pt idx="1">
                  <c:v>Inland</c:v>
                </c:pt>
                <c:pt idx="2">
                  <c:v>Mountainous</c:v>
                </c:pt>
              </c:strCache>
            </c:strRef>
          </c:cat>
          <c:val>
            <c:numRef>
              <c:f>Sheet1!$B$2:$B$4</c:f>
              <c:numCache>
                <c:formatCode>General</c:formatCode>
                <c:ptCount val="3"/>
                <c:pt idx="0">
                  <c:v>25</c:v>
                </c:pt>
                <c:pt idx="1">
                  <c:v>30</c:v>
                </c:pt>
                <c:pt idx="2">
                  <c:v>15</c:v>
                </c:pt>
              </c:numCache>
            </c:numRef>
          </c:val>
          <c:extLst>
            <c:ext xmlns:c16="http://schemas.microsoft.com/office/drawing/2014/chart" uri="{C3380CC4-5D6E-409C-BE32-E72D297353CC}">
              <c16:uniqueId val="{00000000-C05D-884E-8C21-6305289A1A9B}"/>
            </c:ext>
          </c:extLst>
        </c:ser>
        <c:ser>
          <c:idx val="1"/>
          <c:order val="1"/>
          <c:tx>
            <c:strRef>
              <c:f>Sheet1!$C$1</c:f>
              <c:strCache>
                <c:ptCount val="1"/>
                <c:pt idx="0">
                  <c:v>No</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Coastal</c:v>
                </c:pt>
                <c:pt idx="1">
                  <c:v>Inland</c:v>
                </c:pt>
                <c:pt idx="2">
                  <c:v>Mountainous</c:v>
                </c:pt>
              </c:strCache>
            </c:strRef>
          </c:cat>
          <c:val>
            <c:numRef>
              <c:f>Sheet1!$C$2:$C$4</c:f>
              <c:numCache>
                <c:formatCode>General</c:formatCode>
                <c:ptCount val="3"/>
                <c:pt idx="0">
                  <c:v>75</c:v>
                </c:pt>
                <c:pt idx="1">
                  <c:v>20</c:v>
                </c:pt>
                <c:pt idx="2">
                  <c:v>35</c:v>
                </c:pt>
              </c:numCache>
            </c:numRef>
          </c:val>
          <c:extLst>
            <c:ext xmlns:c16="http://schemas.microsoft.com/office/drawing/2014/chart" uri="{C3380CC4-5D6E-409C-BE32-E72D297353CC}">
              <c16:uniqueId val="{00000001-C05D-884E-8C21-6305289A1A9B}"/>
            </c:ext>
          </c:extLst>
        </c:ser>
        <c:dLbls>
          <c:showLegendKey val="0"/>
          <c:showVal val="0"/>
          <c:showCatName val="0"/>
          <c:showSerName val="0"/>
          <c:showPercent val="0"/>
          <c:showBubbleSize val="0"/>
        </c:dLbls>
        <c:gapWidth val="85"/>
        <c:overlap val="-27"/>
        <c:axId val="1211368959"/>
        <c:axId val="1211453439"/>
      </c:barChart>
      <c:catAx>
        <c:axId val="121136895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Area of Residence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1453439"/>
        <c:crosses val="autoZero"/>
        <c:auto val="1"/>
        <c:lblAlgn val="ctr"/>
        <c:lblOffset val="100"/>
        <c:noMultiLvlLbl val="0"/>
      </c:catAx>
      <c:valAx>
        <c:axId val="1211453439"/>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Frequency</a:t>
                </a:r>
                <a:r>
                  <a:rPr lang="en-US" baseline="0" dirty="0"/>
                  <a:t> of Response</a:t>
                </a:r>
                <a:endParaRPr lang="en-US"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1368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Extreme Weather Experience</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Coastal</c:v>
                </c:pt>
                <c:pt idx="1">
                  <c:v>Inland</c:v>
                </c:pt>
                <c:pt idx="2">
                  <c:v>Mountainous</c:v>
                </c:pt>
              </c:strCache>
            </c:strRef>
          </c:cat>
          <c:val>
            <c:numRef>
              <c:f>Sheet1!$B$2:$B$4</c:f>
              <c:numCache>
                <c:formatCode>General</c:formatCode>
                <c:ptCount val="3"/>
                <c:pt idx="0">
                  <c:v>25</c:v>
                </c:pt>
                <c:pt idx="1">
                  <c:v>30</c:v>
                </c:pt>
                <c:pt idx="2">
                  <c:v>15</c:v>
                </c:pt>
              </c:numCache>
            </c:numRef>
          </c:val>
          <c:extLst>
            <c:ext xmlns:c16="http://schemas.microsoft.com/office/drawing/2014/chart" uri="{C3380CC4-5D6E-409C-BE32-E72D297353CC}">
              <c16:uniqueId val="{00000000-CA1E-9047-982A-EE1A6ABC842D}"/>
            </c:ext>
          </c:extLst>
        </c:ser>
        <c:ser>
          <c:idx val="1"/>
          <c:order val="1"/>
          <c:tx>
            <c:strRef>
              <c:f>Sheet1!$C$1</c:f>
              <c:strCache>
                <c:ptCount val="1"/>
                <c:pt idx="0">
                  <c:v>No</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Coastal</c:v>
                </c:pt>
                <c:pt idx="1">
                  <c:v>Inland</c:v>
                </c:pt>
                <c:pt idx="2">
                  <c:v>Mountainous</c:v>
                </c:pt>
              </c:strCache>
            </c:strRef>
          </c:cat>
          <c:val>
            <c:numRef>
              <c:f>Sheet1!$C$2:$C$4</c:f>
              <c:numCache>
                <c:formatCode>General</c:formatCode>
                <c:ptCount val="3"/>
                <c:pt idx="0">
                  <c:v>75</c:v>
                </c:pt>
                <c:pt idx="1">
                  <c:v>20</c:v>
                </c:pt>
                <c:pt idx="2">
                  <c:v>35</c:v>
                </c:pt>
              </c:numCache>
            </c:numRef>
          </c:val>
          <c:extLst>
            <c:ext xmlns:c16="http://schemas.microsoft.com/office/drawing/2014/chart" uri="{C3380CC4-5D6E-409C-BE32-E72D297353CC}">
              <c16:uniqueId val="{00000001-CA1E-9047-982A-EE1A6ABC842D}"/>
            </c:ext>
          </c:extLst>
        </c:ser>
        <c:dLbls>
          <c:showLegendKey val="0"/>
          <c:showVal val="0"/>
          <c:showCatName val="0"/>
          <c:showSerName val="0"/>
          <c:showPercent val="0"/>
          <c:showBubbleSize val="0"/>
        </c:dLbls>
        <c:gapWidth val="85"/>
        <c:overlap val="-27"/>
        <c:axId val="1211368959"/>
        <c:axId val="1211453439"/>
      </c:barChart>
      <c:catAx>
        <c:axId val="121136895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Area of Residence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1453439"/>
        <c:crosses val="autoZero"/>
        <c:auto val="1"/>
        <c:lblAlgn val="ctr"/>
        <c:lblOffset val="100"/>
        <c:noMultiLvlLbl val="0"/>
      </c:catAx>
      <c:valAx>
        <c:axId val="1211453439"/>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b="0" i="0" u="none" strike="noStrike" kern="1200" baseline="0" dirty="0">
                    <a:solidFill>
                      <a:prstClr val="black"/>
                    </a:solidFill>
                    <a:latin typeface="Arial" panose="020B0604020202020204" pitchFamily="34" charset="0"/>
                    <a:cs typeface="Arial" panose="020B0604020202020204" pitchFamily="34" charset="0"/>
                  </a:rPr>
                  <a:t>Frequency of Response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1368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3D785-F2AB-C44C-B080-AEE6B997D238}" type="datetimeFigureOut">
              <a:rPr lang="en-US" smtClean="0"/>
              <a:t>5/9/24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F3F2A-3FAF-F547-A80E-E53F3AE1B01D}" type="slidenum">
              <a:rPr lang="en-US" smtClean="0"/>
              <a:t>‹#›</a:t>
            </a:fld>
            <a:endParaRPr lang="en-US"/>
          </a:p>
        </p:txBody>
      </p:sp>
    </p:spTree>
    <p:extLst>
      <p:ext uri="{BB962C8B-B14F-4D97-AF65-F5344CB8AC3E}">
        <p14:creationId xmlns:p14="http://schemas.microsoft.com/office/powerpoint/2010/main" val="288867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F3F2A-3FAF-F547-A80E-E53F3AE1B01D}" type="slidenum">
              <a:rPr lang="en-US" smtClean="0"/>
              <a:t>1</a:t>
            </a:fld>
            <a:endParaRPr lang="en-US"/>
          </a:p>
        </p:txBody>
      </p:sp>
    </p:spTree>
    <p:extLst>
      <p:ext uri="{BB962C8B-B14F-4D97-AF65-F5344CB8AC3E}">
        <p14:creationId xmlns:p14="http://schemas.microsoft.com/office/powerpoint/2010/main" val="4265793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26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24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3CBBC-6DEC-056B-52CF-FE77D8D98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3755D-0A90-F1EB-BE81-FAF52DECD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AD213-E965-B901-AC58-41556B931B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C0231-EB04-2620-AB9E-F2EE62EE0646}"/>
              </a:ext>
            </a:extLst>
          </p:cNvPr>
          <p:cNvSpPr>
            <a:spLocks noGrp="1"/>
          </p:cNvSpPr>
          <p:nvPr>
            <p:ph type="sldNum" sz="quarter" idx="5"/>
          </p:nvPr>
        </p:nvSpPr>
        <p:spPr/>
        <p:txBody>
          <a:bodyPr/>
          <a:lstStyle/>
          <a:p>
            <a:fld id="{7CFF3F2A-3FAF-F547-A80E-E53F3AE1B01D}" type="slidenum">
              <a:rPr lang="en-US" smtClean="0"/>
              <a:t>12</a:t>
            </a:fld>
            <a:endParaRPr lang="en-US"/>
          </a:p>
        </p:txBody>
      </p:sp>
    </p:spTree>
    <p:extLst>
      <p:ext uri="{BB962C8B-B14F-4D97-AF65-F5344CB8AC3E}">
        <p14:creationId xmlns:p14="http://schemas.microsoft.com/office/powerpoint/2010/main" val="373253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3CBBC-6DEC-056B-52CF-FE77D8D98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3755D-0A90-F1EB-BE81-FAF52DECD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AD213-E965-B901-AC58-41556B931B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C0231-EB04-2620-AB9E-F2EE62EE0646}"/>
              </a:ext>
            </a:extLst>
          </p:cNvPr>
          <p:cNvSpPr>
            <a:spLocks noGrp="1"/>
          </p:cNvSpPr>
          <p:nvPr>
            <p:ph type="sldNum" sz="quarter" idx="5"/>
          </p:nvPr>
        </p:nvSpPr>
        <p:spPr/>
        <p:txBody>
          <a:bodyPr/>
          <a:lstStyle/>
          <a:p>
            <a:fld id="{7CFF3F2A-3FAF-F547-A80E-E53F3AE1B01D}" type="slidenum">
              <a:rPr lang="en-US" smtClean="0"/>
              <a:t>13</a:t>
            </a:fld>
            <a:endParaRPr lang="en-US"/>
          </a:p>
        </p:txBody>
      </p:sp>
    </p:spTree>
    <p:extLst>
      <p:ext uri="{BB962C8B-B14F-4D97-AF65-F5344CB8AC3E}">
        <p14:creationId xmlns:p14="http://schemas.microsoft.com/office/powerpoint/2010/main" val="194840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F3F2A-3FAF-F547-A80E-E53F3AE1B01D}" type="slidenum">
              <a:rPr lang="en-US" smtClean="0"/>
              <a:t>14</a:t>
            </a:fld>
            <a:endParaRPr lang="en-US"/>
          </a:p>
        </p:txBody>
      </p:sp>
    </p:spTree>
    <p:extLst>
      <p:ext uri="{BB962C8B-B14F-4D97-AF65-F5344CB8AC3E}">
        <p14:creationId xmlns:p14="http://schemas.microsoft.com/office/powerpoint/2010/main" val="210540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F3F2A-3FAF-F547-A80E-E53F3AE1B01D}" type="slidenum">
              <a:rPr lang="en-US" smtClean="0"/>
              <a:t>15</a:t>
            </a:fld>
            <a:endParaRPr lang="en-US"/>
          </a:p>
        </p:txBody>
      </p:sp>
    </p:spTree>
    <p:extLst>
      <p:ext uri="{BB962C8B-B14F-4D97-AF65-F5344CB8AC3E}">
        <p14:creationId xmlns:p14="http://schemas.microsoft.com/office/powerpoint/2010/main" val="1818983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F3F2A-3FAF-F547-A80E-E53F3AE1B01D}" type="slidenum">
              <a:rPr lang="en-US" smtClean="0"/>
              <a:t>16</a:t>
            </a:fld>
            <a:endParaRPr lang="en-US"/>
          </a:p>
        </p:txBody>
      </p:sp>
    </p:spTree>
    <p:extLst>
      <p:ext uri="{BB962C8B-B14F-4D97-AF65-F5344CB8AC3E}">
        <p14:creationId xmlns:p14="http://schemas.microsoft.com/office/powerpoint/2010/main" val="2261006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F3F2A-3FAF-F547-A80E-E53F3AE1B01D}" type="slidenum">
              <a:rPr lang="en-US" smtClean="0"/>
              <a:t>17</a:t>
            </a:fld>
            <a:endParaRPr lang="en-US"/>
          </a:p>
        </p:txBody>
      </p:sp>
    </p:spTree>
    <p:extLst>
      <p:ext uri="{BB962C8B-B14F-4D97-AF65-F5344CB8AC3E}">
        <p14:creationId xmlns:p14="http://schemas.microsoft.com/office/powerpoint/2010/main" val="2404215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FA164-D336-D487-E0EC-87928FDA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B3D1C-CD6B-DC46-B27E-A6803F042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5210C-90ED-7D54-F6B6-984ADFCB5E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CF2678-226A-DF8C-0226-7E9A6ECB36F3}"/>
              </a:ext>
            </a:extLst>
          </p:cNvPr>
          <p:cNvSpPr>
            <a:spLocks noGrp="1"/>
          </p:cNvSpPr>
          <p:nvPr>
            <p:ph type="sldNum" sz="quarter" idx="5"/>
          </p:nvPr>
        </p:nvSpPr>
        <p:spPr/>
        <p:txBody>
          <a:bodyPr/>
          <a:lstStyle/>
          <a:p>
            <a:fld id="{7CFF3F2A-3FAF-F547-A80E-E53F3AE1B01D}" type="slidenum">
              <a:rPr lang="en-US" smtClean="0"/>
              <a:t>18</a:t>
            </a:fld>
            <a:endParaRPr lang="en-US"/>
          </a:p>
        </p:txBody>
      </p:sp>
    </p:spTree>
    <p:extLst>
      <p:ext uri="{BB962C8B-B14F-4D97-AF65-F5344CB8AC3E}">
        <p14:creationId xmlns:p14="http://schemas.microsoft.com/office/powerpoint/2010/main" val="2540811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09C0F-814F-3603-D197-FD3620DEB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0458C-D24D-514B-684C-4375E66A9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159FF-9CAD-B507-F9C4-895A9E5FE1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8BFC57-103A-350E-2E0E-D0AB0A707283}"/>
              </a:ext>
            </a:extLst>
          </p:cNvPr>
          <p:cNvSpPr>
            <a:spLocks noGrp="1"/>
          </p:cNvSpPr>
          <p:nvPr>
            <p:ph type="sldNum" sz="quarter" idx="5"/>
          </p:nvPr>
        </p:nvSpPr>
        <p:spPr/>
        <p:txBody>
          <a:bodyPr/>
          <a:lstStyle/>
          <a:p>
            <a:fld id="{7CFF3F2A-3FAF-F547-A80E-E53F3AE1B01D}" type="slidenum">
              <a:rPr lang="en-US" smtClean="0"/>
              <a:t>19</a:t>
            </a:fld>
            <a:endParaRPr lang="en-US"/>
          </a:p>
        </p:txBody>
      </p:sp>
    </p:spTree>
    <p:extLst>
      <p:ext uri="{BB962C8B-B14F-4D97-AF65-F5344CB8AC3E}">
        <p14:creationId xmlns:p14="http://schemas.microsoft.com/office/powerpoint/2010/main" val="174569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dirty="0">
              <a:effectLst/>
            </a:endParaRPr>
          </a:p>
        </p:txBody>
      </p:sp>
      <p:sp>
        <p:nvSpPr>
          <p:cNvPr id="4" name="Slide Number Placeholder 3"/>
          <p:cNvSpPr>
            <a:spLocks noGrp="1"/>
          </p:cNvSpPr>
          <p:nvPr>
            <p:ph type="sldNum" sz="quarter" idx="5"/>
          </p:nvPr>
        </p:nvSpPr>
        <p:spPr/>
        <p:txBody>
          <a:bodyPr/>
          <a:lstStyle/>
          <a:p>
            <a:fld id="{7CFF3F2A-3FAF-F547-A80E-E53F3AE1B01D}" type="slidenum">
              <a:rPr lang="en-US" smtClean="0"/>
              <a:t>2</a:t>
            </a:fld>
            <a:endParaRPr lang="en-US"/>
          </a:p>
        </p:txBody>
      </p:sp>
    </p:spTree>
    <p:extLst>
      <p:ext uri="{BB962C8B-B14F-4D97-AF65-F5344CB8AC3E}">
        <p14:creationId xmlns:p14="http://schemas.microsoft.com/office/powerpoint/2010/main" val="2125437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A3C71-9273-E8A2-B713-2C7FD1D5F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14250-6029-FB17-DD1E-1C89060E6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82BC2-503D-3611-5DAE-B1E2D35277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4C0E11-0E17-AA89-F809-4E3A3A50ECA9}"/>
              </a:ext>
            </a:extLst>
          </p:cNvPr>
          <p:cNvSpPr>
            <a:spLocks noGrp="1"/>
          </p:cNvSpPr>
          <p:nvPr>
            <p:ph type="sldNum" sz="quarter" idx="5"/>
          </p:nvPr>
        </p:nvSpPr>
        <p:spPr/>
        <p:txBody>
          <a:bodyPr/>
          <a:lstStyle/>
          <a:p>
            <a:fld id="{7CFF3F2A-3FAF-F547-A80E-E53F3AE1B01D}" type="slidenum">
              <a:rPr lang="en-US" smtClean="0"/>
              <a:t>20</a:t>
            </a:fld>
            <a:endParaRPr lang="en-US"/>
          </a:p>
        </p:txBody>
      </p:sp>
    </p:spTree>
    <p:extLst>
      <p:ext uri="{BB962C8B-B14F-4D97-AF65-F5344CB8AC3E}">
        <p14:creationId xmlns:p14="http://schemas.microsoft.com/office/powerpoint/2010/main" val="683513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44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158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02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632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33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252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F3F2A-3FAF-F547-A80E-E53F3AE1B01D}" type="slidenum">
              <a:rPr lang="en-US" smtClean="0"/>
              <a:t>27</a:t>
            </a:fld>
            <a:endParaRPr lang="en-US"/>
          </a:p>
        </p:txBody>
      </p:sp>
    </p:spTree>
    <p:extLst>
      <p:ext uri="{BB962C8B-B14F-4D97-AF65-F5344CB8AC3E}">
        <p14:creationId xmlns:p14="http://schemas.microsoft.com/office/powerpoint/2010/main" val="7586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F3F2A-3FAF-F547-A80E-E53F3AE1B01D}" type="slidenum">
              <a:rPr lang="en-US" smtClean="0"/>
              <a:t>28</a:t>
            </a:fld>
            <a:endParaRPr lang="en-US"/>
          </a:p>
        </p:txBody>
      </p:sp>
    </p:spTree>
    <p:extLst>
      <p:ext uri="{BB962C8B-B14F-4D97-AF65-F5344CB8AC3E}">
        <p14:creationId xmlns:p14="http://schemas.microsoft.com/office/powerpoint/2010/main" val="402932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6EAB9-BF62-CBEA-692A-98D9DA4B7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DA36E-F9F2-3CB4-E0C3-86B2AB6BA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59CFE-E4ED-74BE-0468-A1948F2D983E}"/>
              </a:ext>
            </a:extLst>
          </p:cNvPr>
          <p:cNvSpPr>
            <a:spLocks noGrp="1"/>
          </p:cNvSpPr>
          <p:nvPr>
            <p:ph type="body" idx="1"/>
          </p:nvPr>
        </p:nvSpPr>
        <p:spPr/>
        <p:txBody>
          <a:bodyPr/>
          <a:lstStyle/>
          <a:p>
            <a:endParaRPr lang="en-US" b="0" i="0" u="none" strike="noStrike" dirty="0">
              <a:solidFill>
                <a:srgbClr val="32363A"/>
              </a:solidFill>
              <a:effectLst/>
              <a:latin typeface="72"/>
            </a:endParaRPr>
          </a:p>
        </p:txBody>
      </p:sp>
      <p:sp>
        <p:nvSpPr>
          <p:cNvPr id="4" name="Slide Number Placeholder 3">
            <a:extLst>
              <a:ext uri="{FF2B5EF4-FFF2-40B4-BE49-F238E27FC236}">
                <a16:creationId xmlns:a16="http://schemas.microsoft.com/office/drawing/2014/main" id="{2B9FDE3B-32B8-292E-A0CD-AB0942C569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36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dirty="0">
              <a:effectLst/>
            </a:endParaRPr>
          </a:p>
        </p:txBody>
      </p:sp>
      <p:sp>
        <p:nvSpPr>
          <p:cNvPr id="4" name="Slide Number Placeholder 3"/>
          <p:cNvSpPr>
            <a:spLocks noGrp="1"/>
          </p:cNvSpPr>
          <p:nvPr>
            <p:ph type="sldNum" sz="quarter" idx="5"/>
          </p:nvPr>
        </p:nvSpPr>
        <p:spPr/>
        <p:txBody>
          <a:bodyPr/>
          <a:lstStyle/>
          <a:p>
            <a:fld id="{7CFF3F2A-3FAF-F547-A80E-E53F3AE1B01D}" type="slidenum">
              <a:rPr lang="en-US" smtClean="0"/>
              <a:t>3</a:t>
            </a:fld>
            <a:endParaRPr lang="en-US"/>
          </a:p>
        </p:txBody>
      </p:sp>
    </p:spTree>
    <p:extLst>
      <p:ext uri="{BB962C8B-B14F-4D97-AF65-F5344CB8AC3E}">
        <p14:creationId xmlns:p14="http://schemas.microsoft.com/office/powerpoint/2010/main" val="1913734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A5F95-3BD0-7C3C-BF7D-9E665F8D9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D5B81-F0CF-F97D-60F3-1373C250F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C1F14-045B-D61C-A343-96206C0C4A48}"/>
              </a:ext>
            </a:extLst>
          </p:cNvPr>
          <p:cNvSpPr>
            <a:spLocks noGrp="1"/>
          </p:cNvSpPr>
          <p:nvPr>
            <p:ph type="body" idx="1"/>
          </p:nvPr>
        </p:nvSpPr>
        <p:spPr/>
        <p:txBody>
          <a:bodyPr/>
          <a:lstStyle/>
          <a:p>
            <a:endParaRPr lang="en-US" b="0" i="0" u="none" strike="noStrike" dirty="0">
              <a:solidFill>
                <a:srgbClr val="32363A"/>
              </a:solidFill>
              <a:effectLst/>
              <a:latin typeface="72"/>
            </a:endParaRPr>
          </a:p>
        </p:txBody>
      </p:sp>
      <p:sp>
        <p:nvSpPr>
          <p:cNvPr id="4" name="Slide Number Placeholder 3">
            <a:extLst>
              <a:ext uri="{FF2B5EF4-FFF2-40B4-BE49-F238E27FC236}">
                <a16:creationId xmlns:a16="http://schemas.microsoft.com/office/drawing/2014/main" id="{08E92FEC-1DBB-E94E-32FC-4ECE884F7E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836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ED6B5-1959-E095-1B5C-57AEF3CF7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8C3CE-65FE-CC94-ACB5-F51E3A0E8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05519-8D88-B62B-2B68-9C111E1259CD}"/>
              </a:ext>
            </a:extLst>
          </p:cNvPr>
          <p:cNvSpPr>
            <a:spLocks noGrp="1"/>
          </p:cNvSpPr>
          <p:nvPr>
            <p:ph type="body" idx="1"/>
          </p:nvPr>
        </p:nvSpPr>
        <p:spPr/>
        <p:txBody>
          <a:bodyPr/>
          <a:lstStyle/>
          <a:p>
            <a:endParaRPr lang="en-US" b="0" i="0" u="none" strike="noStrike" dirty="0">
              <a:solidFill>
                <a:srgbClr val="32363A"/>
              </a:solidFill>
              <a:effectLst/>
              <a:latin typeface="72"/>
            </a:endParaRPr>
          </a:p>
        </p:txBody>
      </p:sp>
      <p:sp>
        <p:nvSpPr>
          <p:cNvPr id="4" name="Slide Number Placeholder 3">
            <a:extLst>
              <a:ext uri="{FF2B5EF4-FFF2-40B4-BE49-F238E27FC236}">
                <a16:creationId xmlns:a16="http://schemas.microsoft.com/office/drawing/2014/main" id="{A9D280E3-8428-BFB7-3697-0D75F1C778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801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32363A"/>
              </a:solidFill>
              <a:effectLst/>
              <a:latin typeface="7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13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32363A"/>
              </a:solidFill>
              <a:effectLst/>
              <a:latin typeface="7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339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32363A"/>
              </a:solidFill>
              <a:effectLst/>
              <a:latin typeface="7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884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32363A"/>
              </a:solidFill>
              <a:effectLst/>
              <a:latin typeface="7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864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421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060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681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dirty="0">
              <a:effectLst/>
            </a:endParaRPr>
          </a:p>
        </p:txBody>
      </p:sp>
      <p:sp>
        <p:nvSpPr>
          <p:cNvPr id="4" name="Slide Number Placeholder 3"/>
          <p:cNvSpPr>
            <a:spLocks noGrp="1"/>
          </p:cNvSpPr>
          <p:nvPr>
            <p:ph type="sldNum" sz="quarter" idx="5"/>
          </p:nvPr>
        </p:nvSpPr>
        <p:spPr/>
        <p:txBody>
          <a:bodyPr/>
          <a:lstStyle/>
          <a:p>
            <a:fld id="{7CFF3F2A-3FAF-F547-A80E-E53F3AE1B01D}" type="slidenum">
              <a:rPr lang="en-US" smtClean="0"/>
              <a:t>4</a:t>
            </a:fld>
            <a:endParaRPr lang="en-US"/>
          </a:p>
        </p:txBody>
      </p:sp>
    </p:spTree>
    <p:extLst>
      <p:ext uri="{BB962C8B-B14F-4D97-AF65-F5344CB8AC3E}">
        <p14:creationId xmlns:p14="http://schemas.microsoft.com/office/powerpoint/2010/main" val="1131341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343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905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618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468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170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4286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351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582C9-D6AE-7B4B-1D86-4FB53193A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985C5-2642-0213-704B-444AE8FEA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42DAD-5B77-0112-6BC8-6DDEF63A4A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AF4310-0F94-B41C-71E1-028651655C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96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AE5DC-496C-70E9-D736-DD3B8BF12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DCD84-F5D4-02DE-453A-D269B97B8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14426-2EF1-2D8F-FD44-E7C32C298C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9492E1-FFEB-272D-D8E5-E981BD86EB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563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99091-C19D-7C65-D478-E239C6EB6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C9E9D-ADB5-0554-25C3-4D292F60A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E3DB5-8979-4E82-C7E2-B6BA8A5AC8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BAE644-A371-2A0D-C8BD-3F6AD21DC8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16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F3F2A-3FAF-F547-A80E-E53F3AE1B01D}" type="slidenum">
              <a:rPr lang="en-US" smtClean="0"/>
              <a:t>5</a:t>
            </a:fld>
            <a:endParaRPr lang="en-US"/>
          </a:p>
        </p:txBody>
      </p:sp>
    </p:spTree>
    <p:extLst>
      <p:ext uri="{BB962C8B-B14F-4D97-AF65-F5344CB8AC3E}">
        <p14:creationId xmlns:p14="http://schemas.microsoft.com/office/powerpoint/2010/main" val="4398417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587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142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276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FF3F2A-3FAF-F547-A80E-E53F3AE1B01D}" type="slidenum">
              <a:rPr lang="en-US" smtClean="0"/>
              <a:t>53</a:t>
            </a:fld>
            <a:endParaRPr lang="en-US"/>
          </a:p>
        </p:txBody>
      </p:sp>
    </p:spTree>
    <p:extLst>
      <p:ext uri="{BB962C8B-B14F-4D97-AF65-F5344CB8AC3E}">
        <p14:creationId xmlns:p14="http://schemas.microsoft.com/office/powerpoint/2010/main" val="25371684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819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5611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3683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9942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0966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4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F3F2A-3FAF-F547-A80E-E53F3AE1B01D}" type="slidenum">
              <a:rPr lang="en-US" smtClean="0"/>
              <a:t>6</a:t>
            </a:fld>
            <a:endParaRPr lang="en-US"/>
          </a:p>
        </p:txBody>
      </p:sp>
    </p:spTree>
    <p:extLst>
      <p:ext uri="{BB962C8B-B14F-4D97-AF65-F5344CB8AC3E}">
        <p14:creationId xmlns:p14="http://schemas.microsoft.com/office/powerpoint/2010/main" val="39751982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8802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FF3F2A-3FAF-F547-A80E-E53F3AE1B01D}" type="slidenum">
              <a:rPr lang="en-US" smtClean="0"/>
              <a:t>61</a:t>
            </a:fld>
            <a:endParaRPr lang="en-US"/>
          </a:p>
        </p:txBody>
      </p:sp>
    </p:spTree>
    <p:extLst>
      <p:ext uri="{BB962C8B-B14F-4D97-AF65-F5344CB8AC3E}">
        <p14:creationId xmlns:p14="http://schemas.microsoft.com/office/powerpoint/2010/main" val="160447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688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8924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FF3F2A-3FAF-F547-A80E-E53F3AE1B01D}" type="slidenum">
              <a:rPr lang="en-US" smtClean="0"/>
              <a:t>64</a:t>
            </a:fld>
            <a:endParaRPr lang="en-US"/>
          </a:p>
        </p:txBody>
      </p:sp>
    </p:spTree>
    <p:extLst>
      <p:ext uri="{BB962C8B-B14F-4D97-AF65-F5344CB8AC3E}">
        <p14:creationId xmlns:p14="http://schemas.microsoft.com/office/powerpoint/2010/main" val="1056238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7106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7265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1435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774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18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F3F2A-3FAF-F547-A80E-E53F3AE1B01D}" type="slidenum">
              <a:rPr lang="en-US" smtClean="0"/>
              <a:t>7</a:t>
            </a:fld>
            <a:endParaRPr lang="en-US"/>
          </a:p>
        </p:txBody>
      </p:sp>
    </p:spTree>
    <p:extLst>
      <p:ext uri="{BB962C8B-B14F-4D97-AF65-F5344CB8AC3E}">
        <p14:creationId xmlns:p14="http://schemas.microsoft.com/office/powerpoint/2010/main" val="1102579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5240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6902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6699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FF3F2A-3FAF-F547-A80E-E53F3AE1B01D}" type="slidenum">
              <a:rPr lang="en-US" smtClean="0"/>
              <a:t>73</a:t>
            </a:fld>
            <a:endParaRPr lang="en-US"/>
          </a:p>
        </p:txBody>
      </p:sp>
    </p:spTree>
    <p:extLst>
      <p:ext uri="{BB962C8B-B14F-4D97-AF65-F5344CB8AC3E}">
        <p14:creationId xmlns:p14="http://schemas.microsoft.com/office/powerpoint/2010/main" val="27469769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4740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1900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8F25C-FF4F-D8CB-92C4-64C4B85C0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4E008-68D3-8596-2CB3-EFEAB5D59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FB569-C6EE-DAB0-8550-7E31334250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5D380E-A3DD-B7BD-BAA2-648FB9D1EC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098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6733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37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32363A"/>
              </a:solidFill>
              <a:effectLst/>
              <a:latin typeface="7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56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32363A"/>
              </a:solidFill>
              <a:effectLst/>
              <a:latin typeface="7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F3F2A-3FAF-F547-A80E-E53F3AE1B0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865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ED8C-6EEF-7E7B-AB11-E6A6A671A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B715AF-1617-1330-BBA6-A4406D154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B32C96-1476-F1F2-D8D4-D0308F506071}"/>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5" name="Footer Placeholder 4">
            <a:extLst>
              <a:ext uri="{FF2B5EF4-FFF2-40B4-BE49-F238E27FC236}">
                <a16:creationId xmlns:a16="http://schemas.microsoft.com/office/drawing/2014/main" id="{4B3143BA-1738-A8A4-CB52-69E8FFBBC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C6566-86A0-0DF1-350D-CC352AA74BB7}"/>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423919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D0A6-5EC7-1E4F-5A2F-D542F42774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FDBC9-9688-B820-BEF2-629A8CF485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2192D-1B80-59E7-2A57-20F546BD2E28}"/>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5" name="Footer Placeholder 4">
            <a:extLst>
              <a:ext uri="{FF2B5EF4-FFF2-40B4-BE49-F238E27FC236}">
                <a16:creationId xmlns:a16="http://schemas.microsoft.com/office/drawing/2014/main" id="{ED873B7B-FAFD-B873-3180-64E381FAE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A43F1-FA4C-AF8F-82C6-E473293FC4E1}"/>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200958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9E77E-3039-1716-6E88-63EFACB9C0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36333D-5C90-C8E9-4C7F-999676968D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A442A-B843-379D-E725-6CE9C4420481}"/>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5" name="Footer Placeholder 4">
            <a:extLst>
              <a:ext uri="{FF2B5EF4-FFF2-40B4-BE49-F238E27FC236}">
                <a16:creationId xmlns:a16="http://schemas.microsoft.com/office/drawing/2014/main" id="{F0F02B12-863B-680A-16C1-7A452EBF7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7B056-CE98-7C9D-7F94-61EB508DFF8B}"/>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389329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7F1A-59BA-A7A2-47DC-22442404E899}"/>
              </a:ext>
            </a:extLst>
          </p:cNvPr>
          <p:cNvSpPr>
            <a:spLocks noGrp="1"/>
          </p:cNvSpPr>
          <p:nvPr>
            <p:ph type="title"/>
          </p:nvPr>
        </p:nvSpPr>
        <p:spPr/>
        <p:txBody>
          <a:bodyPr>
            <a:normAutofit/>
          </a:bodyPr>
          <a:lstStyle>
            <a:lvl1pPr>
              <a:defRPr sz="4800">
                <a:latin typeface="Aptos" panose="020B0004020202020204" pitchFamily="34" charset="0"/>
                <a:cs typeface="Cambay Devanagari"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8D1BAC58-F740-7B7C-AFD2-A4D8DE165BB3}"/>
              </a:ext>
            </a:extLst>
          </p:cNvPr>
          <p:cNvSpPr>
            <a:spLocks noGrp="1"/>
          </p:cNvSpPr>
          <p:nvPr>
            <p:ph idx="1"/>
          </p:nvPr>
        </p:nvSpPr>
        <p:spPr/>
        <p:txBody>
          <a:bodyPr>
            <a:normAutofit/>
          </a:bodyPr>
          <a:lstStyle>
            <a:lvl1pPr>
              <a:defRPr sz="3600">
                <a:latin typeface="Aptos" panose="020B0004020202020204" pitchFamily="34" charset="0"/>
                <a:cs typeface="Cambay Devanagari" pitchFamily="2" charset="77"/>
              </a:defRPr>
            </a:lvl1pPr>
            <a:lvl2pPr>
              <a:defRPr sz="3200">
                <a:latin typeface="Aptos" panose="020B0004020202020204" pitchFamily="34" charset="0"/>
                <a:cs typeface="Cambay Devanagari" pitchFamily="2" charset="77"/>
              </a:defRPr>
            </a:lvl2pPr>
            <a:lvl3pPr>
              <a:defRPr sz="2800">
                <a:latin typeface="Aptos" panose="020B0004020202020204" pitchFamily="34" charset="0"/>
                <a:cs typeface="Cambay Devanagari" pitchFamily="2" charset="77"/>
              </a:defRPr>
            </a:lvl3pPr>
            <a:lvl4pPr>
              <a:defRPr sz="2400">
                <a:latin typeface="Aptos" panose="020B0004020202020204" pitchFamily="34" charset="0"/>
                <a:cs typeface="Cambay Devanagari" pitchFamily="2" charset="77"/>
              </a:defRPr>
            </a:lvl4pPr>
            <a:lvl5pPr>
              <a:defRPr sz="2400">
                <a:latin typeface="Aptos" panose="020B0004020202020204" pitchFamily="34" charset="0"/>
                <a:cs typeface="Cambay Devanagari"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205A0-877E-A07F-07D1-76FAB39398B4}"/>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5" name="Footer Placeholder 4">
            <a:extLst>
              <a:ext uri="{FF2B5EF4-FFF2-40B4-BE49-F238E27FC236}">
                <a16:creationId xmlns:a16="http://schemas.microsoft.com/office/drawing/2014/main" id="{238F75B0-B8A1-34BB-EF5E-EEF0C2385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2FD78-8FCD-A7DA-78E1-5BA61397CBE1}"/>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33635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F159-722F-44D8-7469-FAE229CA9E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910A2-BCB1-A531-9F37-0E7158108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8CA6B1-171A-6284-843F-3845EFBBE2FB}"/>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5" name="Footer Placeholder 4">
            <a:extLst>
              <a:ext uri="{FF2B5EF4-FFF2-40B4-BE49-F238E27FC236}">
                <a16:creationId xmlns:a16="http://schemas.microsoft.com/office/drawing/2014/main" id="{863651B6-0EE1-4C53-CBB9-517D3EA26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6438B-9258-4F75-65A8-F17386BBD649}"/>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411296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4BC5-D8E2-A8D9-B8DB-436CBB8A8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D0ACA-B1FE-B1BC-8C33-E30C1A8FBE1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246AA27-DB00-6DAB-B29C-4BC625E16D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58E7D2-F5AC-6B16-883A-4405DFBFC3D5}"/>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6" name="Footer Placeholder 5">
            <a:extLst>
              <a:ext uri="{FF2B5EF4-FFF2-40B4-BE49-F238E27FC236}">
                <a16:creationId xmlns:a16="http://schemas.microsoft.com/office/drawing/2014/main" id="{8A944A66-DC87-F71D-D238-83BA8F1F4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26B26-D516-34FF-AF1E-BE195EEE2754}"/>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412117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0B75-1D5C-5306-1D13-449B74225E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5F1E5-85A0-FFC0-D6FE-185412018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433168-75DD-575D-20A7-BCB2C09D68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1F7F01-31DC-5F88-2B8A-0C28C263F2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EA8CB1-6A04-859C-6ABF-40924AA8F7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0CAC17-A735-909C-8DB8-C52609A21DF1}"/>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8" name="Footer Placeholder 7">
            <a:extLst>
              <a:ext uri="{FF2B5EF4-FFF2-40B4-BE49-F238E27FC236}">
                <a16:creationId xmlns:a16="http://schemas.microsoft.com/office/drawing/2014/main" id="{B1D35B05-7B68-C98A-0CFD-54E1137F6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64748A-F47D-6AB2-477B-83099989AE14}"/>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349240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38CE-993B-45AB-EECD-4090179060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30ECBA-72C3-007D-FDBD-4C269251F42D}"/>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4" name="Footer Placeholder 3">
            <a:extLst>
              <a:ext uri="{FF2B5EF4-FFF2-40B4-BE49-F238E27FC236}">
                <a16:creationId xmlns:a16="http://schemas.microsoft.com/office/drawing/2014/main" id="{1FD1E804-72F1-8367-D194-55EBBB50FC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B38F21-5D7B-135F-15DF-354D607DEF17}"/>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335145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1F57FD-BCDB-55C4-4F58-1BC1FE8690B6}"/>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3" name="Footer Placeholder 2">
            <a:extLst>
              <a:ext uri="{FF2B5EF4-FFF2-40B4-BE49-F238E27FC236}">
                <a16:creationId xmlns:a16="http://schemas.microsoft.com/office/drawing/2014/main" id="{50DFD4BD-77F7-52C7-24E5-CEE51D250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BDE6E-A802-C1B8-3B0F-AEA68C86B91E}"/>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85828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7AAE-83D8-581C-C658-183B81FAA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C09F37-2F65-3572-C97C-920063911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64F85-3B3B-B3E3-3E77-10A0F57F7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58DC4-C641-FECA-8A72-0195C666BAA5}"/>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6" name="Footer Placeholder 5">
            <a:extLst>
              <a:ext uri="{FF2B5EF4-FFF2-40B4-BE49-F238E27FC236}">
                <a16:creationId xmlns:a16="http://schemas.microsoft.com/office/drawing/2014/main" id="{AD64476A-009C-4A0D-CE22-A392F9D039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F58DE-A6C4-8826-7480-AE5F8811C156}"/>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354976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D3D9-7909-2E36-8325-CF51E0364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4F2FC7-136D-8BF9-A73F-79A0CDD547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7B5A71-EBE3-6D38-2BBD-B0611673B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D9DDD-7D44-4482-D3D0-DD7ABAC79415}"/>
              </a:ext>
            </a:extLst>
          </p:cNvPr>
          <p:cNvSpPr>
            <a:spLocks noGrp="1"/>
          </p:cNvSpPr>
          <p:nvPr>
            <p:ph type="dt" sz="half" idx="10"/>
          </p:nvPr>
        </p:nvSpPr>
        <p:spPr/>
        <p:txBody>
          <a:bodyPr/>
          <a:lstStyle/>
          <a:p>
            <a:fld id="{FEBF7F49-4776-EF47-A880-3F513FC26F2C}" type="datetimeFigureOut">
              <a:rPr lang="en-US" smtClean="0"/>
              <a:t>5/9/24</a:t>
            </a:fld>
            <a:endParaRPr lang="en-US"/>
          </a:p>
        </p:txBody>
      </p:sp>
      <p:sp>
        <p:nvSpPr>
          <p:cNvPr id="6" name="Footer Placeholder 5">
            <a:extLst>
              <a:ext uri="{FF2B5EF4-FFF2-40B4-BE49-F238E27FC236}">
                <a16:creationId xmlns:a16="http://schemas.microsoft.com/office/drawing/2014/main" id="{FEC45834-623D-76E8-B554-E58F08F39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A54EA-4C2B-CE5E-B6DA-83F972B23ECA}"/>
              </a:ext>
            </a:extLst>
          </p:cNvPr>
          <p:cNvSpPr>
            <a:spLocks noGrp="1"/>
          </p:cNvSpPr>
          <p:nvPr>
            <p:ph type="sldNum" sz="quarter" idx="12"/>
          </p:nvPr>
        </p:nvSpPr>
        <p:spPr/>
        <p:txBody>
          <a:bodyPr/>
          <a:lstStyle/>
          <a:p>
            <a:fld id="{442340A1-4685-D24C-B044-2DA8E7FD7497}" type="slidenum">
              <a:rPr lang="en-US" smtClean="0"/>
              <a:t>‹#›</a:t>
            </a:fld>
            <a:endParaRPr lang="en-US"/>
          </a:p>
        </p:txBody>
      </p:sp>
    </p:spTree>
    <p:extLst>
      <p:ext uri="{BB962C8B-B14F-4D97-AF65-F5344CB8AC3E}">
        <p14:creationId xmlns:p14="http://schemas.microsoft.com/office/powerpoint/2010/main" val="70585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6AFB9-B49F-F83C-1FF5-6EF4F2461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F7342-E49B-3C79-08CF-0E8C389642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DC166-F645-F54B-04F9-98A4141538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F7F49-4776-EF47-A880-3F513FC26F2C}" type="datetimeFigureOut">
              <a:rPr lang="en-US" smtClean="0"/>
              <a:t>5/9/24</a:t>
            </a:fld>
            <a:endParaRPr lang="en-US"/>
          </a:p>
        </p:txBody>
      </p:sp>
      <p:sp>
        <p:nvSpPr>
          <p:cNvPr id="5" name="Footer Placeholder 4">
            <a:extLst>
              <a:ext uri="{FF2B5EF4-FFF2-40B4-BE49-F238E27FC236}">
                <a16:creationId xmlns:a16="http://schemas.microsoft.com/office/drawing/2014/main" id="{FFA6FFBC-2E0B-3A61-69D7-E8454E515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3964C3-7C96-6AB5-D344-F20D3700D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340A1-4685-D24C-B044-2DA8E7FD7497}" type="slidenum">
              <a:rPr lang="en-US" smtClean="0"/>
              <a:t>‹#›</a:t>
            </a:fld>
            <a:endParaRPr lang="en-US"/>
          </a:p>
        </p:txBody>
      </p:sp>
    </p:spTree>
    <p:extLst>
      <p:ext uri="{BB962C8B-B14F-4D97-AF65-F5344CB8AC3E}">
        <p14:creationId xmlns:p14="http://schemas.microsoft.com/office/powerpoint/2010/main" val="522014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800" kern="1200">
          <a:solidFill>
            <a:schemeClr val="tx1"/>
          </a:solidFill>
          <a:latin typeface="Aptos" panose="020B0004020202020204" pitchFamily="34" charset="0"/>
          <a:ea typeface="Helvetica Neue" panose="02000503000000020004" pitchFamily="2" charset="0"/>
          <a:cs typeface="Cambay Devanagari"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ptos" panose="020B0004020202020204" pitchFamily="34" charset="0"/>
          <a:ea typeface="Helvetica Neue" panose="02000503000000020004" pitchFamily="2" charset="0"/>
          <a:cs typeface="Cambay Devanagari"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ptos" panose="020B0004020202020204" pitchFamily="34" charset="0"/>
          <a:ea typeface="Helvetica Neue" panose="02000503000000020004" pitchFamily="2" charset="0"/>
          <a:cs typeface="Cambay Devanagari"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ptos" panose="020B0004020202020204" pitchFamily="34" charset="0"/>
          <a:ea typeface="Helvetica Neue" panose="02000503000000020004" pitchFamily="2" charset="0"/>
          <a:cs typeface="Cambay Devanagari"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Cambay Devanagari"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Cambay Devanagari"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 name="Rectangle 55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51" name="Picture 550">
            <a:extLst>
              <a:ext uri="{FF2B5EF4-FFF2-40B4-BE49-F238E27FC236}">
                <a16:creationId xmlns:a16="http://schemas.microsoft.com/office/drawing/2014/main" id="{CD617A8D-9F45-2600-4E12-2F7A4FA12C89}"/>
              </a:ext>
            </a:extLst>
          </p:cNvPr>
          <p:cNvPicPr>
            <a:picLocks noChangeAspect="1"/>
          </p:cNvPicPr>
          <p:nvPr/>
        </p:nvPicPr>
        <p:blipFill>
          <a:blip r:embed="rId3"/>
          <a:stretch>
            <a:fillRect/>
          </a:stretch>
        </p:blipFill>
        <p:spPr>
          <a:xfrm>
            <a:off x="-141783" y="-34366"/>
            <a:ext cx="12475566" cy="6982759"/>
          </a:xfrm>
          <a:prstGeom prst="rect">
            <a:avLst/>
          </a:prstGeom>
        </p:spPr>
      </p:pic>
    </p:spTree>
    <p:extLst>
      <p:ext uri="{BB962C8B-B14F-4D97-AF65-F5344CB8AC3E}">
        <p14:creationId xmlns:p14="http://schemas.microsoft.com/office/powerpoint/2010/main" val="319811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49B1045B-6685-94F5-D288-C6D3A4D88689}"/>
              </a:ext>
            </a:extLst>
          </p:cNvPr>
          <p:cNvGraphicFramePr/>
          <p:nvPr>
            <p:extLst>
              <p:ext uri="{D42A27DB-BD31-4B8C-83A1-F6EECF244321}">
                <p14:modId xmlns:p14="http://schemas.microsoft.com/office/powerpoint/2010/main" val="3054146118"/>
              </p:ext>
            </p:extLst>
          </p:nvPr>
        </p:nvGraphicFramePr>
        <p:xfrm>
          <a:off x="524934" y="1011954"/>
          <a:ext cx="6034836" cy="5210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1">
            <a:extLst>
              <a:ext uri="{FF2B5EF4-FFF2-40B4-BE49-F238E27FC236}">
                <a16:creationId xmlns:a16="http://schemas.microsoft.com/office/drawing/2014/main" id="{7679FF52-9A86-1EDE-1773-9078C83F3A5A}"/>
              </a:ext>
            </a:extLst>
          </p:cNvPr>
          <p:cNvGraphicFramePr>
            <a:graphicFrameLocks noGrp="1"/>
          </p:cNvGraphicFramePr>
          <p:nvPr>
            <p:extLst>
              <p:ext uri="{D42A27DB-BD31-4B8C-83A1-F6EECF244321}">
                <p14:modId xmlns:p14="http://schemas.microsoft.com/office/powerpoint/2010/main" val="114182808"/>
              </p:ext>
            </p:extLst>
          </p:nvPr>
        </p:nvGraphicFramePr>
        <p:xfrm>
          <a:off x="7121917" y="1815510"/>
          <a:ext cx="4122190" cy="3983240"/>
        </p:xfrm>
        <a:graphic>
          <a:graphicData uri="http://schemas.openxmlformats.org/drawingml/2006/table">
            <a:tbl>
              <a:tblPr firstRow="1" bandRow="1">
                <a:tableStyleId>{F5AB1C69-6EDB-4FF4-983F-18BD219EF322}</a:tableStyleId>
              </a:tblPr>
              <a:tblGrid>
                <a:gridCol w="2061095">
                  <a:extLst>
                    <a:ext uri="{9D8B030D-6E8A-4147-A177-3AD203B41FA5}">
                      <a16:colId xmlns:a16="http://schemas.microsoft.com/office/drawing/2014/main" val="2305540444"/>
                    </a:ext>
                  </a:extLst>
                </a:gridCol>
                <a:gridCol w="2061095">
                  <a:extLst>
                    <a:ext uri="{9D8B030D-6E8A-4147-A177-3AD203B41FA5}">
                      <a16:colId xmlns:a16="http://schemas.microsoft.com/office/drawing/2014/main" val="1905815568"/>
                    </a:ext>
                  </a:extLst>
                </a:gridCol>
              </a:tblGrid>
              <a:tr h="804548">
                <a:tc>
                  <a:txBody>
                    <a:bodyPr/>
                    <a:lstStyle/>
                    <a:p>
                      <a:pPr algn="ctr"/>
                      <a:r>
                        <a:rPr lang="en-US" dirty="0">
                          <a:solidFill>
                            <a:schemeClr val="tx1"/>
                          </a:solidFill>
                          <a:latin typeface="Helvetica" pitchFamily="2"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1"/>
                          </a:solidFill>
                          <a:latin typeface="Helvetica" pitchFamily="2" charset="0"/>
                        </a:rPr>
                        <a:t>Number of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9892055"/>
                  </a:ext>
                </a:extLst>
              </a:tr>
              <a:tr h="529782">
                <a:tc>
                  <a:txBody>
                    <a:bodyPr/>
                    <a:lstStyle/>
                    <a:p>
                      <a:pPr algn="ctr"/>
                      <a:r>
                        <a:rPr lang="en-US" dirty="0">
                          <a:solidFill>
                            <a:schemeClr val="tx1"/>
                          </a:solidFill>
                          <a:latin typeface="Helvetica" pitchFamily="2" charset="0"/>
                        </a:rPr>
                        <a:t>Sunny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CDC"/>
                    </a:solidFill>
                  </a:tcPr>
                </a:tc>
                <a:tc>
                  <a:txBody>
                    <a:bodyPr/>
                    <a:lstStyle/>
                    <a:p>
                      <a:pPr algn="ctr"/>
                      <a:r>
                        <a:rPr lang="en-US" dirty="0">
                          <a:solidFill>
                            <a:schemeClr val="tx1"/>
                          </a:solidFill>
                          <a:latin typeface="Helvetica" pitchFamily="2"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9923348"/>
                  </a:ext>
                </a:extLst>
              </a:tr>
              <a:tr h="529782">
                <a:tc>
                  <a:txBody>
                    <a:bodyPr/>
                    <a:lstStyle/>
                    <a:p>
                      <a:pPr algn="ctr"/>
                      <a:r>
                        <a:rPr lang="en-US" dirty="0">
                          <a:solidFill>
                            <a:schemeClr val="tx1"/>
                          </a:solidFill>
                          <a:latin typeface="Helvetica" pitchFamily="2" charset="0"/>
                        </a:rPr>
                        <a:t>Rainy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CDC"/>
                    </a:solidFill>
                  </a:tcPr>
                </a:tc>
                <a:tc>
                  <a:txBody>
                    <a:bodyPr/>
                    <a:lstStyle/>
                    <a:p>
                      <a:pPr algn="ctr"/>
                      <a:r>
                        <a:rPr lang="en-US" dirty="0">
                          <a:solidFill>
                            <a:schemeClr val="tx1"/>
                          </a:solidFill>
                          <a:latin typeface="Helvetica" pitchFamily="2"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31745909"/>
                  </a:ext>
                </a:extLst>
              </a:tr>
              <a:tr h="529782">
                <a:tc>
                  <a:txBody>
                    <a:bodyPr/>
                    <a:lstStyle/>
                    <a:p>
                      <a:pPr algn="ctr"/>
                      <a:r>
                        <a:rPr lang="en-US" dirty="0">
                          <a:solidFill>
                            <a:schemeClr val="tx1"/>
                          </a:solidFill>
                          <a:latin typeface="Helvetica" pitchFamily="2" charset="0"/>
                        </a:rPr>
                        <a:t>Windy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CDC"/>
                    </a:solidFill>
                  </a:tcPr>
                </a:tc>
                <a:tc>
                  <a:txBody>
                    <a:bodyPr/>
                    <a:lstStyle/>
                    <a:p>
                      <a:pPr algn="ctr"/>
                      <a:r>
                        <a:rPr lang="en-US" dirty="0">
                          <a:solidFill>
                            <a:schemeClr val="tx1"/>
                          </a:solidFill>
                          <a:latin typeface="Helvetica" pitchFamily="2"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8101103"/>
                  </a:ext>
                </a:extLst>
              </a:tr>
              <a:tr h="529782">
                <a:tc>
                  <a:txBody>
                    <a:bodyPr/>
                    <a:lstStyle/>
                    <a:p>
                      <a:pPr algn="ctr"/>
                      <a:r>
                        <a:rPr lang="en-US" dirty="0">
                          <a:solidFill>
                            <a:schemeClr val="tx1"/>
                          </a:solidFill>
                          <a:latin typeface="Helvetica" pitchFamily="2" charset="0"/>
                        </a:rPr>
                        <a:t>Snowy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CDC"/>
                    </a:solidFill>
                  </a:tcPr>
                </a:tc>
                <a:tc>
                  <a:txBody>
                    <a:bodyPr/>
                    <a:lstStyle/>
                    <a:p>
                      <a:pPr algn="ctr"/>
                      <a:r>
                        <a:rPr lang="en-US" dirty="0">
                          <a:solidFill>
                            <a:schemeClr val="tx1"/>
                          </a:solidFill>
                          <a:latin typeface="Helvetica" pitchFamily="2"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30568206"/>
                  </a:ext>
                </a:extLst>
              </a:tr>
              <a:tr h="529782">
                <a:tc>
                  <a:txBody>
                    <a:bodyPr/>
                    <a:lstStyle/>
                    <a:p>
                      <a:pPr algn="ctr"/>
                      <a:r>
                        <a:rPr lang="en-US" dirty="0">
                          <a:solidFill>
                            <a:schemeClr val="tx1"/>
                          </a:solidFill>
                          <a:latin typeface="Helvetica" pitchFamily="2" charset="0"/>
                        </a:rPr>
                        <a:t>Cloudy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CDC"/>
                    </a:solidFill>
                  </a:tcPr>
                </a:tc>
                <a:tc>
                  <a:txBody>
                    <a:bodyPr/>
                    <a:lstStyle/>
                    <a:p>
                      <a:pPr algn="ctr"/>
                      <a:r>
                        <a:rPr lang="en-US" dirty="0">
                          <a:solidFill>
                            <a:schemeClr val="tx1"/>
                          </a:solidFill>
                          <a:latin typeface="Helvetica" pitchFamily="2"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2869212"/>
                  </a:ext>
                </a:extLst>
              </a:tr>
              <a:tr h="529782">
                <a:tc>
                  <a:txBody>
                    <a:bodyPr/>
                    <a:lstStyle/>
                    <a:p>
                      <a:pPr algn="ctr"/>
                      <a:r>
                        <a:rPr lang="en-US" dirty="0">
                          <a:solidFill>
                            <a:schemeClr val="tx1"/>
                          </a:solidFill>
                          <a:latin typeface="Helvetica" pitchFamily="2" charset="0"/>
                        </a:rPr>
                        <a:t>Hot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CDC"/>
                    </a:solidFill>
                  </a:tcPr>
                </a:tc>
                <a:tc>
                  <a:txBody>
                    <a:bodyPr/>
                    <a:lstStyle/>
                    <a:p>
                      <a:pPr algn="ctr"/>
                      <a:r>
                        <a:rPr lang="en-US" dirty="0">
                          <a:solidFill>
                            <a:schemeClr val="tx1"/>
                          </a:solidFill>
                          <a:latin typeface="Helvetica" pitchFamily="2"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76133008"/>
                  </a:ext>
                </a:extLst>
              </a:tr>
            </a:tbl>
          </a:graphicData>
        </a:graphic>
      </p:graphicFrame>
      <p:sp>
        <p:nvSpPr>
          <p:cNvPr id="16" name="TextBox 15">
            <a:extLst>
              <a:ext uri="{FF2B5EF4-FFF2-40B4-BE49-F238E27FC236}">
                <a16:creationId xmlns:a16="http://schemas.microsoft.com/office/drawing/2014/main" id="{CB5EA28E-1715-D381-E152-96A1DDC7C1C8}"/>
              </a:ext>
            </a:extLst>
          </p:cNvPr>
          <p:cNvSpPr txBox="1"/>
          <p:nvPr/>
        </p:nvSpPr>
        <p:spPr>
          <a:xfrm>
            <a:off x="6982737" y="1096037"/>
            <a:ext cx="44005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Favorite Type of Weather</a:t>
            </a:r>
          </a:p>
        </p:txBody>
      </p:sp>
    </p:spTree>
    <p:custDataLst>
      <p:tags r:id="rId1"/>
    </p:custDataLst>
    <p:extLst>
      <p:ext uri="{BB962C8B-B14F-4D97-AF65-F5344CB8AC3E}">
        <p14:creationId xmlns:p14="http://schemas.microsoft.com/office/powerpoint/2010/main" val="86139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DC945B-63D7-034B-113E-77277E2B105B}"/>
              </a:ext>
            </a:extLst>
          </p:cNvPr>
          <p:cNvGrpSpPr/>
          <p:nvPr/>
        </p:nvGrpSpPr>
        <p:grpSpPr>
          <a:xfrm>
            <a:off x="0" y="-634253"/>
            <a:ext cx="18288143" cy="10751281"/>
            <a:chOff x="0" y="0"/>
            <a:chExt cx="24384191" cy="14335042"/>
          </a:xfrm>
        </p:grpSpPr>
        <p:pic>
          <p:nvPicPr>
            <p:cNvPr id="6" name="Picture 3">
              <a:extLst>
                <a:ext uri="{FF2B5EF4-FFF2-40B4-BE49-F238E27FC236}">
                  <a16:creationId xmlns:a16="http://schemas.microsoft.com/office/drawing/2014/main" id="{BC6DD9EB-FDFD-0604-6999-E90B5CB9999E}"/>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 y="0"/>
              <a:ext cx="2250311" cy="2250311"/>
            </a:xfrm>
            <a:prstGeom prst="rect">
              <a:avLst/>
            </a:prstGeom>
          </p:spPr>
        </p:pic>
        <p:pic>
          <p:nvPicPr>
            <p:cNvPr id="7" name="Picture 4">
              <a:extLst>
                <a:ext uri="{FF2B5EF4-FFF2-40B4-BE49-F238E27FC236}">
                  <a16:creationId xmlns:a16="http://schemas.microsoft.com/office/drawing/2014/main" id="{FC2FA8A9-8C55-5F1F-29FE-094706DAB03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024407" y="0"/>
              <a:ext cx="2250311" cy="2250311"/>
            </a:xfrm>
            <a:prstGeom prst="rect">
              <a:avLst/>
            </a:prstGeom>
          </p:spPr>
        </p:pic>
        <p:pic>
          <p:nvPicPr>
            <p:cNvPr id="8" name="Picture 5">
              <a:extLst>
                <a:ext uri="{FF2B5EF4-FFF2-40B4-BE49-F238E27FC236}">
                  <a16:creationId xmlns:a16="http://schemas.microsoft.com/office/drawing/2014/main" id="{97B64DE8-4E8B-A52E-53AC-4E279F0D669E}"/>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30356" y="0"/>
              <a:ext cx="2250311" cy="2250311"/>
            </a:xfrm>
            <a:prstGeom prst="rect">
              <a:avLst/>
            </a:prstGeom>
          </p:spPr>
        </p:pic>
        <p:pic>
          <p:nvPicPr>
            <p:cNvPr id="9" name="Picture 6">
              <a:extLst>
                <a:ext uri="{FF2B5EF4-FFF2-40B4-BE49-F238E27FC236}">
                  <a16:creationId xmlns:a16="http://schemas.microsoft.com/office/drawing/2014/main" id="{0F82B21A-D399-3E13-68A0-2FF9F6F9B627}"/>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054699" y="0"/>
              <a:ext cx="2250311" cy="2250311"/>
            </a:xfrm>
            <a:prstGeom prst="rect">
              <a:avLst/>
            </a:prstGeom>
          </p:spPr>
        </p:pic>
        <p:pic>
          <p:nvPicPr>
            <p:cNvPr id="10" name="Picture 7">
              <a:extLst>
                <a:ext uri="{FF2B5EF4-FFF2-40B4-BE49-F238E27FC236}">
                  <a16:creationId xmlns:a16="http://schemas.microsoft.com/office/drawing/2014/main" id="{7927D70A-2F3F-FFF6-4BE6-2FA1DA013E6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58989" y="0"/>
              <a:ext cx="2250311" cy="2250311"/>
            </a:xfrm>
            <a:prstGeom prst="rect">
              <a:avLst/>
            </a:prstGeom>
          </p:spPr>
        </p:pic>
        <p:pic>
          <p:nvPicPr>
            <p:cNvPr id="11" name="Picture 8">
              <a:extLst>
                <a:ext uri="{FF2B5EF4-FFF2-40B4-BE49-F238E27FC236}">
                  <a16:creationId xmlns:a16="http://schemas.microsoft.com/office/drawing/2014/main" id="{C6F86043-1F09-CC5C-B82A-AA76212E94A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083333" y="0"/>
              <a:ext cx="2250311" cy="2250311"/>
            </a:xfrm>
            <a:prstGeom prst="rect">
              <a:avLst/>
            </a:prstGeom>
          </p:spPr>
        </p:pic>
        <p:pic>
          <p:nvPicPr>
            <p:cNvPr id="12" name="Picture 9">
              <a:extLst>
                <a:ext uri="{FF2B5EF4-FFF2-40B4-BE49-F238E27FC236}">
                  <a16:creationId xmlns:a16="http://schemas.microsoft.com/office/drawing/2014/main" id="{5245FD6A-5124-A3E8-ABC5-122FC7FC006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89282" y="0"/>
              <a:ext cx="2250311" cy="2250311"/>
            </a:xfrm>
            <a:prstGeom prst="rect">
              <a:avLst/>
            </a:prstGeom>
          </p:spPr>
        </p:pic>
        <p:pic>
          <p:nvPicPr>
            <p:cNvPr id="13" name="Picture 10">
              <a:extLst>
                <a:ext uri="{FF2B5EF4-FFF2-40B4-BE49-F238E27FC236}">
                  <a16:creationId xmlns:a16="http://schemas.microsoft.com/office/drawing/2014/main" id="{A5DAB2F0-8DEF-2FBB-EC56-70B10D429977}"/>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113625" y="0"/>
              <a:ext cx="2250311" cy="2250311"/>
            </a:xfrm>
            <a:prstGeom prst="rect">
              <a:avLst/>
            </a:prstGeom>
          </p:spPr>
        </p:pic>
        <p:pic>
          <p:nvPicPr>
            <p:cNvPr id="14" name="Picture 11">
              <a:extLst>
                <a:ext uri="{FF2B5EF4-FFF2-40B4-BE49-F238E27FC236}">
                  <a16:creationId xmlns:a16="http://schemas.microsoft.com/office/drawing/2014/main" id="{C311C710-EA7B-6C42-FE2E-9F5686E9984F}"/>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79117" y="0"/>
              <a:ext cx="2250311" cy="2250311"/>
            </a:xfrm>
            <a:prstGeom prst="rect">
              <a:avLst/>
            </a:prstGeom>
          </p:spPr>
        </p:pic>
        <p:pic>
          <p:nvPicPr>
            <p:cNvPr id="15" name="Picture 12">
              <a:extLst>
                <a:ext uri="{FF2B5EF4-FFF2-40B4-BE49-F238E27FC236}">
                  <a16:creationId xmlns:a16="http://schemas.microsoft.com/office/drawing/2014/main" id="{0649E070-9597-CA0F-143A-0F0D295FA44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8103460" y="0"/>
              <a:ext cx="2250311" cy="2250311"/>
            </a:xfrm>
            <a:prstGeom prst="rect">
              <a:avLst/>
            </a:prstGeom>
          </p:spPr>
        </p:pic>
        <p:pic>
          <p:nvPicPr>
            <p:cNvPr id="16" name="Picture 13">
              <a:extLst>
                <a:ext uri="{FF2B5EF4-FFF2-40B4-BE49-F238E27FC236}">
                  <a16:creationId xmlns:a16="http://schemas.microsoft.com/office/drawing/2014/main" id="{33476EF0-A190-323B-C7EE-E9379EAF299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109409" y="0"/>
              <a:ext cx="2250311" cy="2250311"/>
            </a:xfrm>
            <a:prstGeom prst="rect">
              <a:avLst/>
            </a:prstGeom>
          </p:spPr>
        </p:pic>
        <p:pic>
          <p:nvPicPr>
            <p:cNvPr id="17" name="Picture 14">
              <a:extLst>
                <a:ext uri="{FF2B5EF4-FFF2-40B4-BE49-F238E27FC236}">
                  <a16:creationId xmlns:a16="http://schemas.microsoft.com/office/drawing/2014/main" id="{DCAEF9EC-9DF1-FA45-8E56-8511764903B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2133753" y="0"/>
              <a:ext cx="2250311" cy="2250311"/>
            </a:xfrm>
            <a:prstGeom prst="rect">
              <a:avLst/>
            </a:prstGeom>
          </p:spPr>
        </p:pic>
        <p:pic>
          <p:nvPicPr>
            <p:cNvPr id="18" name="Picture 15">
              <a:extLst>
                <a:ext uri="{FF2B5EF4-FFF2-40B4-BE49-F238E27FC236}">
                  <a16:creationId xmlns:a16="http://schemas.microsoft.com/office/drawing/2014/main" id="{ACE3CDEA-0483-BB3C-AB1E-F910FA41CD6F}"/>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2133753" y="2020476"/>
              <a:ext cx="2250311" cy="2250311"/>
            </a:xfrm>
            <a:prstGeom prst="rect">
              <a:avLst/>
            </a:prstGeom>
          </p:spPr>
        </p:pic>
        <p:pic>
          <p:nvPicPr>
            <p:cNvPr id="19" name="Picture 16">
              <a:extLst>
                <a:ext uri="{FF2B5EF4-FFF2-40B4-BE49-F238E27FC236}">
                  <a16:creationId xmlns:a16="http://schemas.microsoft.com/office/drawing/2014/main" id="{C53F18A2-BEC7-6CA4-512B-6231DFDABF2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20109409" y="2020476"/>
              <a:ext cx="2250311" cy="2250311"/>
            </a:xfrm>
            <a:prstGeom prst="rect">
              <a:avLst/>
            </a:prstGeom>
          </p:spPr>
        </p:pic>
        <p:pic>
          <p:nvPicPr>
            <p:cNvPr id="20" name="Picture 17">
              <a:extLst>
                <a:ext uri="{FF2B5EF4-FFF2-40B4-BE49-F238E27FC236}">
                  <a16:creationId xmlns:a16="http://schemas.microsoft.com/office/drawing/2014/main" id="{BFA7E89C-23DD-3C9C-187E-6EAF5A6B54E8}"/>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6079117" y="2020476"/>
              <a:ext cx="2250311" cy="2250311"/>
            </a:xfrm>
            <a:prstGeom prst="rect">
              <a:avLst/>
            </a:prstGeom>
          </p:spPr>
        </p:pic>
        <p:pic>
          <p:nvPicPr>
            <p:cNvPr id="21" name="Picture 18">
              <a:extLst>
                <a:ext uri="{FF2B5EF4-FFF2-40B4-BE49-F238E27FC236}">
                  <a16:creationId xmlns:a16="http://schemas.microsoft.com/office/drawing/2014/main" id="{227AFF1E-C9AD-F061-6213-3163541078E8}"/>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126325" y="2020476"/>
              <a:ext cx="2250311" cy="2250311"/>
            </a:xfrm>
            <a:prstGeom prst="rect">
              <a:avLst/>
            </a:prstGeom>
          </p:spPr>
        </p:pic>
        <p:pic>
          <p:nvPicPr>
            <p:cNvPr id="22" name="Picture 19">
              <a:extLst>
                <a:ext uri="{FF2B5EF4-FFF2-40B4-BE49-F238E27FC236}">
                  <a16:creationId xmlns:a16="http://schemas.microsoft.com/office/drawing/2014/main" id="{D849BCF9-2D51-C585-1232-4BA7A2896FD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2101982" y="2020476"/>
              <a:ext cx="2250311" cy="2250311"/>
            </a:xfrm>
            <a:prstGeom prst="rect">
              <a:avLst/>
            </a:prstGeom>
          </p:spPr>
        </p:pic>
        <p:pic>
          <p:nvPicPr>
            <p:cNvPr id="23" name="Picture 20">
              <a:extLst>
                <a:ext uri="{FF2B5EF4-FFF2-40B4-BE49-F238E27FC236}">
                  <a16:creationId xmlns:a16="http://schemas.microsoft.com/office/drawing/2014/main" id="{E6F338B0-D83C-9D01-0D06-8C4110AD5F5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0083074" y="2020476"/>
              <a:ext cx="2250311" cy="2250311"/>
            </a:xfrm>
            <a:prstGeom prst="rect">
              <a:avLst/>
            </a:prstGeom>
          </p:spPr>
        </p:pic>
        <p:pic>
          <p:nvPicPr>
            <p:cNvPr id="24" name="Picture 21">
              <a:extLst>
                <a:ext uri="{FF2B5EF4-FFF2-40B4-BE49-F238E27FC236}">
                  <a16:creationId xmlns:a16="http://schemas.microsoft.com/office/drawing/2014/main" id="{0F81301D-CE8F-F413-207F-455E433605C0}"/>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8058730" y="2020476"/>
              <a:ext cx="2250311" cy="2250311"/>
            </a:xfrm>
            <a:prstGeom prst="rect">
              <a:avLst/>
            </a:prstGeom>
          </p:spPr>
        </p:pic>
        <p:pic>
          <p:nvPicPr>
            <p:cNvPr id="25" name="Picture 22">
              <a:extLst>
                <a:ext uri="{FF2B5EF4-FFF2-40B4-BE49-F238E27FC236}">
                  <a16:creationId xmlns:a16="http://schemas.microsoft.com/office/drawing/2014/main" id="{43AE85F9-182D-6D5E-91F3-5D006B37039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6054699" y="2020476"/>
              <a:ext cx="2250311" cy="2250311"/>
            </a:xfrm>
            <a:prstGeom prst="rect">
              <a:avLst/>
            </a:prstGeom>
          </p:spPr>
        </p:pic>
        <p:pic>
          <p:nvPicPr>
            <p:cNvPr id="26" name="Picture 23">
              <a:extLst>
                <a:ext uri="{FF2B5EF4-FFF2-40B4-BE49-F238E27FC236}">
                  <a16:creationId xmlns:a16="http://schemas.microsoft.com/office/drawing/2014/main" id="{E2FB39E4-EAE7-4FAD-3CD5-4CD7F0AFD45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4030356" y="2020476"/>
              <a:ext cx="2250311" cy="2250311"/>
            </a:xfrm>
            <a:prstGeom prst="rect">
              <a:avLst/>
            </a:prstGeom>
          </p:spPr>
        </p:pic>
        <p:pic>
          <p:nvPicPr>
            <p:cNvPr id="27" name="Picture 24">
              <a:extLst>
                <a:ext uri="{FF2B5EF4-FFF2-40B4-BE49-F238E27FC236}">
                  <a16:creationId xmlns:a16="http://schemas.microsoft.com/office/drawing/2014/main" id="{C2B3076A-E6C6-3575-CCA3-3771A6BC1A8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024407" y="2020476"/>
              <a:ext cx="2250311" cy="2250311"/>
            </a:xfrm>
            <a:prstGeom prst="rect">
              <a:avLst/>
            </a:prstGeom>
          </p:spPr>
        </p:pic>
        <p:pic>
          <p:nvPicPr>
            <p:cNvPr id="28" name="Picture 25">
              <a:extLst>
                <a:ext uri="{FF2B5EF4-FFF2-40B4-BE49-F238E27FC236}">
                  <a16:creationId xmlns:a16="http://schemas.microsoft.com/office/drawing/2014/main" id="{08790A5C-FE46-848A-E77A-B1368BF7C3F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64" y="2020476"/>
              <a:ext cx="2250311" cy="2250311"/>
            </a:xfrm>
            <a:prstGeom prst="rect">
              <a:avLst/>
            </a:prstGeom>
          </p:spPr>
        </p:pic>
        <p:pic>
          <p:nvPicPr>
            <p:cNvPr id="29" name="Picture 26">
              <a:extLst>
                <a:ext uri="{FF2B5EF4-FFF2-40B4-BE49-F238E27FC236}">
                  <a16:creationId xmlns:a16="http://schemas.microsoft.com/office/drawing/2014/main" id="{6CC99CBF-C594-2B88-25C7-87B8F697753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7" y="4010752"/>
              <a:ext cx="2250311" cy="2250311"/>
            </a:xfrm>
            <a:prstGeom prst="rect">
              <a:avLst/>
            </a:prstGeom>
          </p:spPr>
        </p:pic>
        <p:pic>
          <p:nvPicPr>
            <p:cNvPr id="30" name="Picture 27">
              <a:extLst>
                <a:ext uri="{FF2B5EF4-FFF2-40B4-BE49-F238E27FC236}">
                  <a16:creationId xmlns:a16="http://schemas.microsoft.com/office/drawing/2014/main" id="{636FD878-1607-67F0-44A2-F0A0BB15C2C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024471" y="4010752"/>
              <a:ext cx="2250311" cy="2250311"/>
            </a:xfrm>
            <a:prstGeom prst="rect">
              <a:avLst/>
            </a:prstGeom>
          </p:spPr>
        </p:pic>
        <p:pic>
          <p:nvPicPr>
            <p:cNvPr id="31" name="Picture 28">
              <a:extLst>
                <a:ext uri="{FF2B5EF4-FFF2-40B4-BE49-F238E27FC236}">
                  <a16:creationId xmlns:a16="http://schemas.microsoft.com/office/drawing/2014/main" id="{953D63A0-4567-CFD4-9CFD-CF32B0B69B68}"/>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30419" y="4010752"/>
              <a:ext cx="2250311" cy="2250311"/>
            </a:xfrm>
            <a:prstGeom prst="rect">
              <a:avLst/>
            </a:prstGeom>
          </p:spPr>
        </p:pic>
        <p:pic>
          <p:nvPicPr>
            <p:cNvPr id="32" name="Picture 29">
              <a:extLst>
                <a:ext uri="{FF2B5EF4-FFF2-40B4-BE49-F238E27FC236}">
                  <a16:creationId xmlns:a16="http://schemas.microsoft.com/office/drawing/2014/main" id="{7BAC4024-E6B1-0183-4943-2D1A212DFE6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054763" y="4010752"/>
              <a:ext cx="2250311" cy="2250311"/>
            </a:xfrm>
            <a:prstGeom prst="rect">
              <a:avLst/>
            </a:prstGeom>
          </p:spPr>
        </p:pic>
        <p:pic>
          <p:nvPicPr>
            <p:cNvPr id="33" name="Picture 30">
              <a:extLst>
                <a:ext uri="{FF2B5EF4-FFF2-40B4-BE49-F238E27FC236}">
                  <a16:creationId xmlns:a16="http://schemas.microsoft.com/office/drawing/2014/main" id="{0A1589FA-C1B7-C27E-013F-7A7CF5FFD7D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59053" y="4010752"/>
              <a:ext cx="2250311" cy="2250311"/>
            </a:xfrm>
            <a:prstGeom prst="rect">
              <a:avLst/>
            </a:prstGeom>
          </p:spPr>
        </p:pic>
        <p:pic>
          <p:nvPicPr>
            <p:cNvPr id="34" name="Picture 31">
              <a:extLst>
                <a:ext uri="{FF2B5EF4-FFF2-40B4-BE49-F238E27FC236}">
                  <a16:creationId xmlns:a16="http://schemas.microsoft.com/office/drawing/2014/main" id="{1F080B28-B7B7-6BF4-0D33-29E22628368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8103524" y="4010752"/>
              <a:ext cx="2250311" cy="2250311"/>
            </a:xfrm>
            <a:prstGeom prst="rect">
              <a:avLst/>
            </a:prstGeom>
          </p:spPr>
        </p:pic>
        <p:pic>
          <p:nvPicPr>
            <p:cNvPr id="35" name="Picture 32">
              <a:extLst>
                <a:ext uri="{FF2B5EF4-FFF2-40B4-BE49-F238E27FC236}">
                  <a16:creationId xmlns:a16="http://schemas.microsoft.com/office/drawing/2014/main" id="{24B1CBDA-7409-278B-BD0E-F19DA781E37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109472" y="4010752"/>
              <a:ext cx="2250311" cy="2250311"/>
            </a:xfrm>
            <a:prstGeom prst="rect">
              <a:avLst/>
            </a:prstGeom>
          </p:spPr>
        </p:pic>
        <p:pic>
          <p:nvPicPr>
            <p:cNvPr id="36" name="Picture 33">
              <a:extLst>
                <a:ext uri="{FF2B5EF4-FFF2-40B4-BE49-F238E27FC236}">
                  <a16:creationId xmlns:a16="http://schemas.microsoft.com/office/drawing/2014/main" id="{BDFA52DC-3EB5-7B96-1F34-475E21EF594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2133816" y="4010752"/>
              <a:ext cx="2250311" cy="2250311"/>
            </a:xfrm>
            <a:prstGeom prst="rect">
              <a:avLst/>
            </a:prstGeom>
          </p:spPr>
        </p:pic>
        <p:pic>
          <p:nvPicPr>
            <p:cNvPr id="37" name="Picture 34">
              <a:extLst>
                <a:ext uri="{FF2B5EF4-FFF2-40B4-BE49-F238E27FC236}">
                  <a16:creationId xmlns:a16="http://schemas.microsoft.com/office/drawing/2014/main" id="{FC788385-AE5E-3FCC-A555-CD1131CDC1B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2133689" y="6054287"/>
              <a:ext cx="2250311" cy="2250311"/>
            </a:xfrm>
            <a:prstGeom prst="rect">
              <a:avLst/>
            </a:prstGeom>
          </p:spPr>
        </p:pic>
        <p:pic>
          <p:nvPicPr>
            <p:cNvPr id="38" name="Picture 35">
              <a:extLst>
                <a:ext uri="{FF2B5EF4-FFF2-40B4-BE49-F238E27FC236}">
                  <a16:creationId xmlns:a16="http://schemas.microsoft.com/office/drawing/2014/main" id="{357716BC-E9AB-A8D4-6345-A140D9C093A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20109345" y="6054287"/>
              <a:ext cx="2250311" cy="2250311"/>
            </a:xfrm>
            <a:prstGeom prst="rect">
              <a:avLst/>
            </a:prstGeom>
          </p:spPr>
        </p:pic>
        <p:pic>
          <p:nvPicPr>
            <p:cNvPr id="39" name="Picture 36">
              <a:extLst>
                <a:ext uri="{FF2B5EF4-FFF2-40B4-BE49-F238E27FC236}">
                  <a16:creationId xmlns:a16="http://schemas.microsoft.com/office/drawing/2014/main" id="{C889913A-CF25-CF92-F910-BF2AE1B81F8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0083397" y="6054287"/>
              <a:ext cx="2250311" cy="2250311"/>
            </a:xfrm>
            <a:prstGeom prst="rect">
              <a:avLst/>
            </a:prstGeom>
          </p:spPr>
        </p:pic>
        <p:pic>
          <p:nvPicPr>
            <p:cNvPr id="40" name="Picture 37">
              <a:extLst>
                <a:ext uri="{FF2B5EF4-FFF2-40B4-BE49-F238E27FC236}">
                  <a16:creationId xmlns:a16="http://schemas.microsoft.com/office/drawing/2014/main" id="{155C2CC3-C8F9-29BF-BF31-150939A326A0}"/>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8072908" y="6054287"/>
              <a:ext cx="2250311" cy="2250311"/>
            </a:xfrm>
            <a:prstGeom prst="rect">
              <a:avLst/>
            </a:prstGeom>
          </p:spPr>
        </p:pic>
        <p:pic>
          <p:nvPicPr>
            <p:cNvPr id="41" name="Picture 38">
              <a:extLst>
                <a:ext uri="{FF2B5EF4-FFF2-40B4-BE49-F238E27FC236}">
                  <a16:creationId xmlns:a16="http://schemas.microsoft.com/office/drawing/2014/main" id="{E3385B75-D7BB-BFC1-27F8-E226CD80FD1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6054636" y="6054287"/>
              <a:ext cx="2250311" cy="2250311"/>
            </a:xfrm>
            <a:prstGeom prst="rect">
              <a:avLst/>
            </a:prstGeom>
          </p:spPr>
        </p:pic>
        <p:pic>
          <p:nvPicPr>
            <p:cNvPr id="42" name="Picture 39">
              <a:extLst>
                <a:ext uri="{FF2B5EF4-FFF2-40B4-BE49-F238E27FC236}">
                  <a16:creationId xmlns:a16="http://schemas.microsoft.com/office/drawing/2014/main" id="{401A926C-4805-F09B-7CA1-FEFB94D9CE4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4030292" y="6054287"/>
              <a:ext cx="2250311" cy="2250311"/>
            </a:xfrm>
            <a:prstGeom prst="rect">
              <a:avLst/>
            </a:prstGeom>
          </p:spPr>
        </p:pic>
        <p:pic>
          <p:nvPicPr>
            <p:cNvPr id="43" name="Picture 40">
              <a:extLst>
                <a:ext uri="{FF2B5EF4-FFF2-40B4-BE49-F238E27FC236}">
                  <a16:creationId xmlns:a16="http://schemas.microsoft.com/office/drawing/2014/main" id="{E635B6DD-9FBE-E69D-1772-B4A904A5C80C}"/>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024344" y="6054287"/>
              <a:ext cx="2250311" cy="2250311"/>
            </a:xfrm>
            <a:prstGeom prst="rect">
              <a:avLst/>
            </a:prstGeom>
          </p:spPr>
        </p:pic>
        <p:pic>
          <p:nvPicPr>
            <p:cNvPr id="44" name="Picture 41">
              <a:extLst>
                <a:ext uri="{FF2B5EF4-FFF2-40B4-BE49-F238E27FC236}">
                  <a16:creationId xmlns:a16="http://schemas.microsoft.com/office/drawing/2014/main" id="{259F3112-C820-5CFE-E536-3505FF2B1DF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0" y="6054287"/>
              <a:ext cx="2250311" cy="2250311"/>
            </a:xfrm>
            <a:prstGeom prst="rect">
              <a:avLst/>
            </a:prstGeom>
          </p:spPr>
        </p:pic>
        <p:pic>
          <p:nvPicPr>
            <p:cNvPr id="45" name="Picture 42">
              <a:extLst>
                <a:ext uri="{FF2B5EF4-FFF2-40B4-BE49-F238E27FC236}">
                  <a16:creationId xmlns:a16="http://schemas.microsoft.com/office/drawing/2014/main" id="{2C558D21-F47B-D13E-07FE-1973F29A957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 y="8044562"/>
              <a:ext cx="2250311" cy="2250311"/>
            </a:xfrm>
            <a:prstGeom prst="rect">
              <a:avLst/>
            </a:prstGeom>
          </p:spPr>
        </p:pic>
        <p:pic>
          <p:nvPicPr>
            <p:cNvPr id="46" name="Picture 43">
              <a:extLst>
                <a:ext uri="{FF2B5EF4-FFF2-40B4-BE49-F238E27FC236}">
                  <a16:creationId xmlns:a16="http://schemas.microsoft.com/office/drawing/2014/main" id="{550B0AB6-070F-13EB-08A1-D9AF3B3D828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024407" y="8044562"/>
              <a:ext cx="2250311" cy="2250311"/>
            </a:xfrm>
            <a:prstGeom prst="rect">
              <a:avLst/>
            </a:prstGeom>
          </p:spPr>
        </p:pic>
        <p:pic>
          <p:nvPicPr>
            <p:cNvPr id="47" name="Picture 44">
              <a:extLst>
                <a:ext uri="{FF2B5EF4-FFF2-40B4-BE49-F238E27FC236}">
                  <a16:creationId xmlns:a16="http://schemas.microsoft.com/office/drawing/2014/main" id="{2311D02A-1A5C-8B7F-4CFF-932A94337E0F}"/>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30356" y="8044562"/>
              <a:ext cx="2250311" cy="2250311"/>
            </a:xfrm>
            <a:prstGeom prst="rect">
              <a:avLst/>
            </a:prstGeom>
          </p:spPr>
        </p:pic>
        <p:pic>
          <p:nvPicPr>
            <p:cNvPr id="48" name="Picture 45">
              <a:extLst>
                <a:ext uri="{FF2B5EF4-FFF2-40B4-BE49-F238E27FC236}">
                  <a16:creationId xmlns:a16="http://schemas.microsoft.com/office/drawing/2014/main" id="{EDF7C70A-CCA5-FC61-FBF8-3DD4B240AEA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054699" y="8044562"/>
              <a:ext cx="2250311" cy="2250311"/>
            </a:xfrm>
            <a:prstGeom prst="rect">
              <a:avLst/>
            </a:prstGeom>
          </p:spPr>
        </p:pic>
        <p:pic>
          <p:nvPicPr>
            <p:cNvPr id="49" name="Picture 46">
              <a:extLst>
                <a:ext uri="{FF2B5EF4-FFF2-40B4-BE49-F238E27FC236}">
                  <a16:creationId xmlns:a16="http://schemas.microsoft.com/office/drawing/2014/main" id="{4A810793-900F-56DE-1838-CB3E0C03853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8103460" y="8044562"/>
              <a:ext cx="2250311" cy="2250311"/>
            </a:xfrm>
            <a:prstGeom prst="rect">
              <a:avLst/>
            </a:prstGeom>
          </p:spPr>
        </p:pic>
        <p:pic>
          <p:nvPicPr>
            <p:cNvPr id="50" name="Picture 47">
              <a:extLst>
                <a:ext uri="{FF2B5EF4-FFF2-40B4-BE49-F238E27FC236}">
                  <a16:creationId xmlns:a16="http://schemas.microsoft.com/office/drawing/2014/main" id="{B87878F8-EDDB-98B7-2C32-8D21C10DB767}"/>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109409" y="8044562"/>
              <a:ext cx="2250311" cy="2250311"/>
            </a:xfrm>
            <a:prstGeom prst="rect">
              <a:avLst/>
            </a:prstGeom>
          </p:spPr>
        </p:pic>
        <p:pic>
          <p:nvPicPr>
            <p:cNvPr id="51" name="Picture 48">
              <a:extLst>
                <a:ext uri="{FF2B5EF4-FFF2-40B4-BE49-F238E27FC236}">
                  <a16:creationId xmlns:a16="http://schemas.microsoft.com/office/drawing/2014/main" id="{D8371484-A1FD-77A2-7B23-E781BB123D8A}"/>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2133753" y="8044562"/>
              <a:ext cx="2250311" cy="2250311"/>
            </a:xfrm>
            <a:prstGeom prst="rect">
              <a:avLst/>
            </a:prstGeom>
          </p:spPr>
        </p:pic>
        <p:pic>
          <p:nvPicPr>
            <p:cNvPr id="52" name="Picture 49">
              <a:extLst>
                <a:ext uri="{FF2B5EF4-FFF2-40B4-BE49-F238E27FC236}">
                  <a16:creationId xmlns:a16="http://schemas.microsoft.com/office/drawing/2014/main" id="{699A787B-6130-5631-C7BD-92BED03D50FA}"/>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2908" y="8044562"/>
              <a:ext cx="2250311" cy="2250311"/>
            </a:xfrm>
            <a:prstGeom prst="rect">
              <a:avLst/>
            </a:prstGeom>
          </p:spPr>
        </p:pic>
        <p:pic>
          <p:nvPicPr>
            <p:cNvPr id="53" name="Picture 50">
              <a:extLst>
                <a:ext uri="{FF2B5EF4-FFF2-40B4-BE49-F238E27FC236}">
                  <a16:creationId xmlns:a16="http://schemas.microsoft.com/office/drawing/2014/main" id="{0F26C673-B5BB-0381-3E41-10E5578451E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083397" y="8044562"/>
              <a:ext cx="2250311" cy="2250311"/>
            </a:xfrm>
            <a:prstGeom prst="rect">
              <a:avLst/>
            </a:prstGeom>
          </p:spPr>
        </p:pic>
        <p:pic>
          <p:nvPicPr>
            <p:cNvPr id="54" name="Picture 51">
              <a:extLst>
                <a:ext uri="{FF2B5EF4-FFF2-40B4-BE49-F238E27FC236}">
                  <a16:creationId xmlns:a16="http://schemas.microsoft.com/office/drawing/2014/main" id="{306DEC02-6215-EC5B-F486-0A9465736F8E}"/>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89345" y="4010752"/>
              <a:ext cx="2250311" cy="2250311"/>
            </a:xfrm>
            <a:prstGeom prst="rect">
              <a:avLst/>
            </a:prstGeom>
          </p:spPr>
        </p:pic>
        <p:pic>
          <p:nvPicPr>
            <p:cNvPr id="55" name="Picture 52">
              <a:extLst>
                <a:ext uri="{FF2B5EF4-FFF2-40B4-BE49-F238E27FC236}">
                  <a16:creationId xmlns:a16="http://schemas.microsoft.com/office/drawing/2014/main" id="{F6073382-43DF-8416-EA55-DE08F767BB9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113689" y="4010752"/>
              <a:ext cx="2250311" cy="2250311"/>
            </a:xfrm>
            <a:prstGeom prst="rect">
              <a:avLst/>
            </a:prstGeom>
          </p:spPr>
        </p:pic>
        <p:pic>
          <p:nvPicPr>
            <p:cNvPr id="56" name="Picture 53">
              <a:extLst>
                <a:ext uri="{FF2B5EF4-FFF2-40B4-BE49-F238E27FC236}">
                  <a16:creationId xmlns:a16="http://schemas.microsoft.com/office/drawing/2014/main" id="{EB33DE56-E55C-672D-8F73-F6FAA6BFA4E0}"/>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79180" y="4010752"/>
              <a:ext cx="2250311" cy="2250311"/>
            </a:xfrm>
            <a:prstGeom prst="rect">
              <a:avLst/>
            </a:prstGeom>
          </p:spPr>
        </p:pic>
        <p:pic>
          <p:nvPicPr>
            <p:cNvPr id="57" name="Picture 54">
              <a:extLst>
                <a:ext uri="{FF2B5EF4-FFF2-40B4-BE49-F238E27FC236}">
                  <a16:creationId xmlns:a16="http://schemas.microsoft.com/office/drawing/2014/main" id="{3EE41883-38B1-3031-BCE9-C68E97037B0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6079053" y="6054287"/>
              <a:ext cx="2250311" cy="2250311"/>
            </a:xfrm>
            <a:prstGeom prst="rect">
              <a:avLst/>
            </a:prstGeom>
          </p:spPr>
        </p:pic>
        <p:pic>
          <p:nvPicPr>
            <p:cNvPr id="58" name="Picture 55">
              <a:extLst>
                <a:ext uri="{FF2B5EF4-FFF2-40B4-BE49-F238E27FC236}">
                  <a16:creationId xmlns:a16="http://schemas.microsoft.com/office/drawing/2014/main" id="{541A18C1-8D7D-18CF-D0A8-76B8268A3D7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113689" y="6054287"/>
              <a:ext cx="2250311" cy="2250311"/>
            </a:xfrm>
            <a:prstGeom prst="rect">
              <a:avLst/>
            </a:prstGeom>
          </p:spPr>
        </p:pic>
        <p:pic>
          <p:nvPicPr>
            <p:cNvPr id="59" name="Picture 56">
              <a:extLst>
                <a:ext uri="{FF2B5EF4-FFF2-40B4-BE49-F238E27FC236}">
                  <a16:creationId xmlns:a16="http://schemas.microsoft.com/office/drawing/2014/main" id="{B648B103-F15A-63F6-714E-399354C1460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2101982" y="6054287"/>
              <a:ext cx="2250311" cy="2250311"/>
            </a:xfrm>
            <a:prstGeom prst="rect">
              <a:avLst/>
            </a:prstGeom>
          </p:spPr>
        </p:pic>
        <p:pic>
          <p:nvPicPr>
            <p:cNvPr id="60" name="Picture 57">
              <a:extLst>
                <a:ext uri="{FF2B5EF4-FFF2-40B4-BE49-F238E27FC236}">
                  <a16:creationId xmlns:a16="http://schemas.microsoft.com/office/drawing/2014/main" id="{9B48CE0D-C5AD-0677-124B-AA1BFC11EEB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01982" y="8044562"/>
              <a:ext cx="2250311" cy="2250311"/>
            </a:xfrm>
            <a:prstGeom prst="rect">
              <a:avLst/>
            </a:prstGeom>
          </p:spPr>
        </p:pic>
        <p:pic>
          <p:nvPicPr>
            <p:cNvPr id="61" name="Picture 58">
              <a:extLst>
                <a:ext uri="{FF2B5EF4-FFF2-40B4-BE49-F238E27FC236}">
                  <a16:creationId xmlns:a16="http://schemas.microsoft.com/office/drawing/2014/main" id="{AAAEE54C-37FD-D0BC-04AC-AB7A9F3A1BB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113689" y="8044562"/>
              <a:ext cx="2250311" cy="2250311"/>
            </a:xfrm>
            <a:prstGeom prst="rect">
              <a:avLst/>
            </a:prstGeom>
          </p:spPr>
        </p:pic>
        <p:pic>
          <p:nvPicPr>
            <p:cNvPr id="62" name="Picture 59">
              <a:extLst>
                <a:ext uri="{FF2B5EF4-FFF2-40B4-BE49-F238E27FC236}">
                  <a16:creationId xmlns:a16="http://schemas.microsoft.com/office/drawing/2014/main" id="{E480C23D-6FE0-F2EE-AB9C-AED3EB0D1D8C}"/>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66157" y="8044562"/>
              <a:ext cx="2250311" cy="2250311"/>
            </a:xfrm>
            <a:prstGeom prst="rect">
              <a:avLst/>
            </a:prstGeom>
          </p:spPr>
        </p:pic>
        <p:pic>
          <p:nvPicPr>
            <p:cNvPr id="63" name="Picture 60">
              <a:extLst>
                <a:ext uri="{FF2B5EF4-FFF2-40B4-BE49-F238E27FC236}">
                  <a16:creationId xmlns:a16="http://schemas.microsoft.com/office/drawing/2014/main" id="{DA0228A1-3C15-770D-2E05-9DC21691D9B8}"/>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8103460" y="2020476"/>
              <a:ext cx="2250311" cy="2250311"/>
            </a:xfrm>
            <a:prstGeom prst="rect">
              <a:avLst/>
            </a:prstGeom>
          </p:spPr>
        </p:pic>
        <p:pic>
          <p:nvPicPr>
            <p:cNvPr id="64" name="Picture 61">
              <a:extLst>
                <a:ext uri="{FF2B5EF4-FFF2-40B4-BE49-F238E27FC236}">
                  <a16:creationId xmlns:a16="http://schemas.microsoft.com/office/drawing/2014/main" id="{312DC9C2-9D8B-9573-43DB-BB69EA50F85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8103397" y="6054287"/>
              <a:ext cx="2250311" cy="2250311"/>
            </a:xfrm>
            <a:prstGeom prst="rect">
              <a:avLst/>
            </a:prstGeom>
          </p:spPr>
        </p:pic>
        <p:pic>
          <p:nvPicPr>
            <p:cNvPr id="65" name="Picture 62">
              <a:extLst>
                <a:ext uri="{FF2B5EF4-FFF2-40B4-BE49-F238E27FC236}">
                  <a16:creationId xmlns:a16="http://schemas.microsoft.com/office/drawing/2014/main" id="{EA57384E-6592-4FF3-26C9-18B027358198}"/>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083397" y="4010752"/>
              <a:ext cx="2250311" cy="2250311"/>
            </a:xfrm>
            <a:prstGeom prst="rect">
              <a:avLst/>
            </a:prstGeom>
          </p:spPr>
        </p:pic>
        <p:pic>
          <p:nvPicPr>
            <p:cNvPr id="66" name="Picture 63">
              <a:extLst>
                <a:ext uri="{FF2B5EF4-FFF2-40B4-BE49-F238E27FC236}">
                  <a16:creationId xmlns:a16="http://schemas.microsoft.com/office/drawing/2014/main" id="{02A5AAAD-C1EA-8E39-3EBC-B5764A3B140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2133816" y="10094455"/>
              <a:ext cx="2250311" cy="2250311"/>
            </a:xfrm>
            <a:prstGeom prst="rect">
              <a:avLst/>
            </a:prstGeom>
          </p:spPr>
        </p:pic>
        <p:pic>
          <p:nvPicPr>
            <p:cNvPr id="67" name="Picture 64">
              <a:extLst>
                <a:ext uri="{FF2B5EF4-FFF2-40B4-BE49-F238E27FC236}">
                  <a16:creationId xmlns:a16="http://schemas.microsoft.com/office/drawing/2014/main" id="{F1CB3C11-7B3F-BFB4-63C8-7AF6B30562D8}"/>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20109472" y="10094455"/>
              <a:ext cx="2250311" cy="2250311"/>
            </a:xfrm>
            <a:prstGeom prst="rect">
              <a:avLst/>
            </a:prstGeom>
          </p:spPr>
        </p:pic>
        <p:pic>
          <p:nvPicPr>
            <p:cNvPr id="68" name="Picture 65">
              <a:extLst>
                <a:ext uri="{FF2B5EF4-FFF2-40B4-BE49-F238E27FC236}">
                  <a16:creationId xmlns:a16="http://schemas.microsoft.com/office/drawing/2014/main" id="{18F9FFFC-E920-FEC9-711E-9380DF59E12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0083397" y="10094455"/>
              <a:ext cx="2250311" cy="2250311"/>
            </a:xfrm>
            <a:prstGeom prst="rect">
              <a:avLst/>
            </a:prstGeom>
          </p:spPr>
        </p:pic>
        <p:pic>
          <p:nvPicPr>
            <p:cNvPr id="69" name="Picture 66">
              <a:extLst>
                <a:ext uri="{FF2B5EF4-FFF2-40B4-BE49-F238E27FC236}">
                  <a16:creationId xmlns:a16="http://schemas.microsoft.com/office/drawing/2014/main" id="{9CF493F9-1F44-EF48-22C2-72C6EE337A60}"/>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8072908" y="10094455"/>
              <a:ext cx="2250311" cy="2250311"/>
            </a:xfrm>
            <a:prstGeom prst="rect">
              <a:avLst/>
            </a:prstGeom>
          </p:spPr>
        </p:pic>
        <p:pic>
          <p:nvPicPr>
            <p:cNvPr id="70" name="Picture 67">
              <a:extLst>
                <a:ext uri="{FF2B5EF4-FFF2-40B4-BE49-F238E27FC236}">
                  <a16:creationId xmlns:a16="http://schemas.microsoft.com/office/drawing/2014/main" id="{26227053-445F-9F45-6FEB-0B9738805840}"/>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6054636" y="10094455"/>
              <a:ext cx="2250311" cy="2250311"/>
            </a:xfrm>
            <a:prstGeom prst="rect">
              <a:avLst/>
            </a:prstGeom>
          </p:spPr>
        </p:pic>
        <p:pic>
          <p:nvPicPr>
            <p:cNvPr id="71" name="Picture 68">
              <a:extLst>
                <a:ext uri="{FF2B5EF4-FFF2-40B4-BE49-F238E27FC236}">
                  <a16:creationId xmlns:a16="http://schemas.microsoft.com/office/drawing/2014/main" id="{D6AF9E47-1FDF-DB59-C215-0BC8FC70ABF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4030419" y="10094455"/>
              <a:ext cx="2250311" cy="2250311"/>
            </a:xfrm>
            <a:prstGeom prst="rect">
              <a:avLst/>
            </a:prstGeom>
          </p:spPr>
        </p:pic>
        <p:pic>
          <p:nvPicPr>
            <p:cNvPr id="72" name="Picture 69">
              <a:extLst>
                <a:ext uri="{FF2B5EF4-FFF2-40B4-BE49-F238E27FC236}">
                  <a16:creationId xmlns:a16="http://schemas.microsoft.com/office/drawing/2014/main" id="{0A6ABDC9-915D-6709-888D-B44643CCEBE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024471" y="10094455"/>
              <a:ext cx="2250311" cy="2250311"/>
            </a:xfrm>
            <a:prstGeom prst="rect">
              <a:avLst/>
            </a:prstGeom>
          </p:spPr>
        </p:pic>
        <p:pic>
          <p:nvPicPr>
            <p:cNvPr id="73" name="Picture 70">
              <a:extLst>
                <a:ext uri="{FF2B5EF4-FFF2-40B4-BE49-F238E27FC236}">
                  <a16:creationId xmlns:a16="http://schemas.microsoft.com/office/drawing/2014/main" id="{20C221AA-3F0C-AF86-105A-D6E443A49510}"/>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27" y="10094455"/>
              <a:ext cx="2250311" cy="2250311"/>
            </a:xfrm>
            <a:prstGeom prst="rect">
              <a:avLst/>
            </a:prstGeom>
          </p:spPr>
        </p:pic>
        <p:pic>
          <p:nvPicPr>
            <p:cNvPr id="74" name="Picture 71">
              <a:extLst>
                <a:ext uri="{FF2B5EF4-FFF2-40B4-BE49-F238E27FC236}">
                  <a16:creationId xmlns:a16="http://schemas.microsoft.com/office/drawing/2014/main" id="{34A33DC8-291B-EEAB-B060-CED5E4C1F130}"/>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1" y="12084731"/>
              <a:ext cx="2250311" cy="2250311"/>
            </a:xfrm>
            <a:prstGeom prst="rect">
              <a:avLst/>
            </a:prstGeom>
          </p:spPr>
        </p:pic>
        <p:pic>
          <p:nvPicPr>
            <p:cNvPr id="75" name="Picture 72">
              <a:extLst>
                <a:ext uri="{FF2B5EF4-FFF2-40B4-BE49-F238E27FC236}">
                  <a16:creationId xmlns:a16="http://schemas.microsoft.com/office/drawing/2014/main" id="{674D4CC2-8134-924C-ED76-EDA2AA9BBEC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024534" y="12084731"/>
              <a:ext cx="2250311" cy="2250311"/>
            </a:xfrm>
            <a:prstGeom prst="rect">
              <a:avLst/>
            </a:prstGeom>
          </p:spPr>
        </p:pic>
        <p:pic>
          <p:nvPicPr>
            <p:cNvPr id="76" name="Picture 73">
              <a:extLst>
                <a:ext uri="{FF2B5EF4-FFF2-40B4-BE49-F238E27FC236}">
                  <a16:creationId xmlns:a16="http://schemas.microsoft.com/office/drawing/2014/main" id="{14F2773D-9931-F5AA-8E5A-987336D86C3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30483" y="12084731"/>
              <a:ext cx="2250311" cy="2250311"/>
            </a:xfrm>
            <a:prstGeom prst="rect">
              <a:avLst/>
            </a:prstGeom>
          </p:spPr>
        </p:pic>
        <p:pic>
          <p:nvPicPr>
            <p:cNvPr id="77" name="Picture 74">
              <a:extLst>
                <a:ext uri="{FF2B5EF4-FFF2-40B4-BE49-F238E27FC236}">
                  <a16:creationId xmlns:a16="http://schemas.microsoft.com/office/drawing/2014/main" id="{D094E306-DD36-5EEC-BA12-4EB23ADEAE9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054826" y="12084731"/>
              <a:ext cx="2250311" cy="2250311"/>
            </a:xfrm>
            <a:prstGeom prst="rect">
              <a:avLst/>
            </a:prstGeom>
          </p:spPr>
        </p:pic>
        <p:pic>
          <p:nvPicPr>
            <p:cNvPr id="78" name="Picture 75">
              <a:extLst>
                <a:ext uri="{FF2B5EF4-FFF2-40B4-BE49-F238E27FC236}">
                  <a16:creationId xmlns:a16="http://schemas.microsoft.com/office/drawing/2014/main" id="{8338B0F8-1058-61D5-702B-4DAD52EE2EE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8090501" y="12084731"/>
              <a:ext cx="2250311" cy="2250311"/>
            </a:xfrm>
            <a:prstGeom prst="rect">
              <a:avLst/>
            </a:prstGeom>
          </p:spPr>
        </p:pic>
        <p:pic>
          <p:nvPicPr>
            <p:cNvPr id="79" name="Picture 76">
              <a:extLst>
                <a:ext uri="{FF2B5EF4-FFF2-40B4-BE49-F238E27FC236}">
                  <a16:creationId xmlns:a16="http://schemas.microsoft.com/office/drawing/2014/main" id="{7DBE520D-9B81-89C1-13AD-B17286E08FA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109536" y="12084731"/>
              <a:ext cx="2250311" cy="2250311"/>
            </a:xfrm>
            <a:prstGeom prst="rect">
              <a:avLst/>
            </a:prstGeom>
          </p:spPr>
        </p:pic>
        <p:pic>
          <p:nvPicPr>
            <p:cNvPr id="80" name="Picture 77">
              <a:extLst>
                <a:ext uri="{FF2B5EF4-FFF2-40B4-BE49-F238E27FC236}">
                  <a16:creationId xmlns:a16="http://schemas.microsoft.com/office/drawing/2014/main" id="{1EE7541D-164E-0212-679F-18EC082186A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2133880" y="12084731"/>
              <a:ext cx="2250311" cy="2250311"/>
            </a:xfrm>
            <a:prstGeom prst="rect">
              <a:avLst/>
            </a:prstGeom>
          </p:spPr>
        </p:pic>
        <p:pic>
          <p:nvPicPr>
            <p:cNvPr id="81" name="Picture 78">
              <a:extLst>
                <a:ext uri="{FF2B5EF4-FFF2-40B4-BE49-F238E27FC236}">
                  <a16:creationId xmlns:a16="http://schemas.microsoft.com/office/drawing/2014/main" id="{FC7B55CE-EA76-C4F3-2E09-9147870CA94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2908" y="12084731"/>
              <a:ext cx="2250311" cy="2250311"/>
            </a:xfrm>
            <a:prstGeom prst="rect">
              <a:avLst/>
            </a:prstGeom>
          </p:spPr>
        </p:pic>
        <p:pic>
          <p:nvPicPr>
            <p:cNvPr id="82" name="Picture 79">
              <a:extLst>
                <a:ext uri="{FF2B5EF4-FFF2-40B4-BE49-F238E27FC236}">
                  <a16:creationId xmlns:a16="http://schemas.microsoft.com/office/drawing/2014/main" id="{3BBA92E9-3BE1-8D11-F52C-01329F3BD51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083397" y="12084731"/>
              <a:ext cx="2250311" cy="2250311"/>
            </a:xfrm>
            <a:prstGeom prst="rect">
              <a:avLst/>
            </a:prstGeom>
          </p:spPr>
        </p:pic>
        <p:pic>
          <p:nvPicPr>
            <p:cNvPr id="83" name="Picture 80">
              <a:extLst>
                <a:ext uri="{FF2B5EF4-FFF2-40B4-BE49-F238E27FC236}">
                  <a16:creationId xmlns:a16="http://schemas.microsoft.com/office/drawing/2014/main" id="{B7AEAB9B-65BC-344D-DFDA-4A89A796CB8A}"/>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6079180" y="10094455"/>
              <a:ext cx="2250311" cy="2250311"/>
            </a:xfrm>
            <a:prstGeom prst="rect">
              <a:avLst/>
            </a:prstGeom>
          </p:spPr>
        </p:pic>
        <p:pic>
          <p:nvPicPr>
            <p:cNvPr id="84" name="Picture 81">
              <a:extLst>
                <a:ext uri="{FF2B5EF4-FFF2-40B4-BE49-F238E27FC236}">
                  <a16:creationId xmlns:a16="http://schemas.microsoft.com/office/drawing/2014/main" id="{C400E2FF-57A9-F741-E790-91A33AE582C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111708" y="10094455"/>
              <a:ext cx="2250311" cy="2250311"/>
            </a:xfrm>
            <a:prstGeom prst="rect">
              <a:avLst/>
            </a:prstGeom>
          </p:spPr>
        </p:pic>
        <p:pic>
          <p:nvPicPr>
            <p:cNvPr id="85" name="Picture 82">
              <a:extLst>
                <a:ext uri="{FF2B5EF4-FFF2-40B4-BE49-F238E27FC236}">
                  <a16:creationId xmlns:a16="http://schemas.microsoft.com/office/drawing/2014/main" id="{FC3FB7B0-4933-D1B9-80BF-6689FED0F29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2101982" y="10094455"/>
              <a:ext cx="2250311" cy="2250311"/>
            </a:xfrm>
            <a:prstGeom prst="rect">
              <a:avLst/>
            </a:prstGeom>
          </p:spPr>
        </p:pic>
        <p:pic>
          <p:nvPicPr>
            <p:cNvPr id="86" name="Picture 83">
              <a:extLst>
                <a:ext uri="{FF2B5EF4-FFF2-40B4-BE49-F238E27FC236}">
                  <a16:creationId xmlns:a16="http://schemas.microsoft.com/office/drawing/2014/main" id="{75CB4483-DC91-39A2-B1F1-38D20A8A3BF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89345" y="12084731"/>
              <a:ext cx="2250311" cy="2250311"/>
            </a:xfrm>
            <a:prstGeom prst="rect">
              <a:avLst/>
            </a:prstGeom>
          </p:spPr>
        </p:pic>
        <p:pic>
          <p:nvPicPr>
            <p:cNvPr id="87" name="Picture 84">
              <a:extLst>
                <a:ext uri="{FF2B5EF4-FFF2-40B4-BE49-F238E27FC236}">
                  <a16:creationId xmlns:a16="http://schemas.microsoft.com/office/drawing/2014/main" id="{E01D7142-B423-0DD6-949D-E26F4F595687}"/>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111708" y="12084731"/>
              <a:ext cx="2250311" cy="2250311"/>
            </a:xfrm>
            <a:prstGeom prst="rect">
              <a:avLst/>
            </a:prstGeom>
          </p:spPr>
        </p:pic>
        <p:pic>
          <p:nvPicPr>
            <p:cNvPr id="88" name="Picture 85">
              <a:extLst>
                <a:ext uri="{FF2B5EF4-FFF2-40B4-BE49-F238E27FC236}">
                  <a16:creationId xmlns:a16="http://schemas.microsoft.com/office/drawing/2014/main" id="{35C452ED-0946-07F6-EE6D-4CC904BC842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66157" y="12084731"/>
              <a:ext cx="2250311" cy="2250311"/>
            </a:xfrm>
            <a:prstGeom prst="rect">
              <a:avLst/>
            </a:prstGeom>
          </p:spPr>
        </p:pic>
        <p:pic>
          <p:nvPicPr>
            <p:cNvPr id="89" name="Picture 86">
              <a:extLst>
                <a:ext uri="{FF2B5EF4-FFF2-40B4-BE49-F238E27FC236}">
                  <a16:creationId xmlns:a16="http://schemas.microsoft.com/office/drawing/2014/main" id="{00E9F4DA-2741-F1B8-A80E-7861277FFD4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8103524" y="10094455"/>
              <a:ext cx="2250311" cy="2250311"/>
            </a:xfrm>
            <a:prstGeom prst="rect">
              <a:avLst/>
            </a:prstGeom>
          </p:spPr>
        </p:pic>
      </p:grpSp>
      <p:pic>
        <p:nvPicPr>
          <p:cNvPr id="2" name="Picture 3">
            <a:extLst>
              <a:ext uri="{FF2B5EF4-FFF2-40B4-BE49-F238E27FC236}">
                <a16:creationId xmlns:a16="http://schemas.microsoft.com/office/drawing/2014/main" id="{87BE411E-5437-421E-094A-4B14340F288B}"/>
              </a:ext>
            </a:extLst>
          </p:cNvPr>
          <p:cNvPicPr>
            <a:picLocks noChangeAspect="1"/>
          </p:cNvPicPr>
          <p:nvPr/>
        </p:nvPicPr>
        <p:blipFill>
          <a:blip r:embed="rId5">
            <a:alphaModFix amt="6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7672">
            <a:off x="241695" y="3324974"/>
            <a:ext cx="6026987" cy="1654827"/>
          </a:xfrm>
          <a:prstGeom prst="rect">
            <a:avLst/>
          </a:prstGeom>
        </p:spPr>
      </p:pic>
      <p:sp>
        <p:nvSpPr>
          <p:cNvPr id="4" name="Title 3">
            <a:extLst>
              <a:ext uri="{FF2B5EF4-FFF2-40B4-BE49-F238E27FC236}">
                <a16:creationId xmlns:a16="http://schemas.microsoft.com/office/drawing/2014/main" id="{C3DD752B-3EDF-AF7B-DF26-092D73D9901A}"/>
              </a:ext>
            </a:extLst>
          </p:cNvPr>
          <p:cNvSpPr>
            <a:spLocks noGrp="1"/>
          </p:cNvSpPr>
          <p:nvPr>
            <p:ph type="title"/>
          </p:nvPr>
        </p:nvSpPr>
        <p:spPr/>
        <p:txBody>
          <a:bodyPr/>
          <a:lstStyle/>
          <a:p>
            <a:r>
              <a:rPr lang="en-US" dirty="0"/>
              <a:t>Icon Array</a:t>
            </a:r>
          </a:p>
        </p:txBody>
      </p:sp>
      <p:sp>
        <p:nvSpPr>
          <p:cNvPr id="5" name="Text Placeholder 4">
            <a:extLst>
              <a:ext uri="{FF2B5EF4-FFF2-40B4-BE49-F238E27FC236}">
                <a16:creationId xmlns:a16="http://schemas.microsoft.com/office/drawing/2014/main" id="{BAC17917-DB9F-C671-CA5E-1F1CFBAB13CD}"/>
              </a:ext>
            </a:extLst>
          </p:cNvPr>
          <p:cNvSpPr>
            <a:spLocks noGrp="1"/>
          </p:cNvSpPr>
          <p:nvPr>
            <p:ph type="body" idx="1"/>
          </p:nvPr>
        </p:nvSpPr>
        <p:spPr/>
        <p:txBody>
          <a:bodyPr/>
          <a:lstStyle/>
          <a:p>
            <a:endParaRPr lang="en-US"/>
          </a:p>
        </p:txBody>
      </p:sp>
      <p:pic>
        <p:nvPicPr>
          <p:cNvPr id="91" name="Picture 90">
            <a:extLst>
              <a:ext uri="{FF2B5EF4-FFF2-40B4-BE49-F238E27FC236}">
                <a16:creationId xmlns:a16="http://schemas.microsoft.com/office/drawing/2014/main" id="{0978E50A-7318-2516-E66A-888A744F3EE7}"/>
              </a:ext>
            </a:extLst>
          </p:cNvPr>
          <p:cNvPicPr>
            <a:picLocks noChangeAspect="1"/>
          </p:cNvPicPr>
          <p:nvPr/>
        </p:nvPicPr>
        <p:blipFill>
          <a:blip r:embed="rId7"/>
          <a:stretch>
            <a:fillRect/>
          </a:stretch>
        </p:blipFill>
        <p:spPr>
          <a:xfrm>
            <a:off x="7116140" y="1584564"/>
            <a:ext cx="3860849" cy="3668225"/>
          </a:xfrm>
          <a:prstGeom prst="rect">
            <a:avLst/>
          </a:prstGeom>
          <a:ln>
            <a:noFill/>
          </a:ln>
          <a:effectLst>
            <a:softEdge rad="112500"/>
          </a:effectLst>
        </p:spPr>
      </p:pic>
    </p:spTree>
    <p:extLst>
      <p:ext uri="{BB962C8B-B14F-4D97-AF65-F5344CB8AC3E}">
        <p14:creationId xmlns:p14="http://schemas.microsoft.com/office/powerpoint/2010/main" val="143861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0C63-749A-FCD9-B3CE-C7BFE53959C0}"/>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BC6D234F-42A7-68E7-A046-DD05BD0827F1}"/>
              </a:ext>
            </a:extLst>
          </p:cNvPr>
          <p:cNvSpPr txBox="1"/>
          <p:nvPr/>
        </p:nvSpPr>
        <p:spPr>
          <a:xfrm>
            <a:off x="2790092" y="1436576"/>
            <a:ext cx="6117439" cy="1384995"/>
          </a:xfrm>
          <a:prstGeom prst="rect">
            <a:avLst/>
          </a:prstGeom>
          <a:noFill/>
        </p:spPr>
        <p:txBody>
          <a:bodyPr wrap="square" rtlCol="0">
            <a:spAutoFit/>
          </a:bodyPr>
          <a:lstStyle/>
          <a:p>
            <a:pPr algn="ctr"/>
            <a:r>
              <a:rPr lang="en-US" sz="4800" b="1" dirty="0">
                <a:latin typeface="Cambay Devanagari" pitchFamily="2" charset="77"/>
                <a:cs typeface="Cambay Devanagari" pitchFamily="2" charset="77"/>
              </a:rPr>
              <a:t>3 out of 10 </a:t>
            </a:r>
            <a:r>
              <a:rPr lang="en-US" sz="3600" dirty="0">
                <a:latin typeface="Cambay Devanagari" pitchFamily="2" charset="77"/>
                <a:cs typeface="Cambay Devanagari" pitchFamily="2" charset="77"/>
              </a:rPr>
              <a:t>significant tornadoes were preceded by tornado warnings</a:t>
            </a:r>
          </a:p>
        </p:txBody>
      </p:sp>
      <p:sp>
        <p:nvSpPr>
          <p:cNvPr id="53" name="Title 52">
            <a:extLst>
              <a:ext uri="{FF2B5EF4-FFF2-40B4-BE49-F238E27FC236}">
                <a16:creationId xmlns:a16="http://schemas.microsoft.com/office/drawing/2014/main" id="{536EA13D-A729-A0D4-6330-49BC509D2C97}"/>
              </a:ext>
            </a:extLst>
          </p:cNvPr>
          <p:cNvSpPr>
            <a:spLocks noGrp="1"/>
          </p:cNvSpPr>
          <p:nvPr>
            <p:ph type="title"/>
          </p:nvPr>
        </p:nvSpPr>
        <p:spPr/>
        <p:txBody>
          <a:bodyPr/>
          <a:lstStyle/>
          <a:p>
            <a:r>
              <a:rPr lang="en-US" dirty="0"/>
              <a:t>Data from 1980’s</a:t>
            </a:r>
          </a:p>
        </p:txBody>
      </p:sp>
      <p:sp>
        <p:nvSpPr>
          <p:cNvPr id="55" name="TextBox 54">
            <a:extLst>
              <a:ext uri="{FF2B5EF4-FFF2-40B4-BE49-F238E27FC236}">
                <a16:creationId xmlns:a16="http://schemas.microsoft.com/office/drawing/2014/main" id="{EF3AA0E6-FA05-D3B9-194B-E93DEDF8498D}"/>
              </a:ext>
            </a:extLst>
          </p:cNvPr>
          <p:cNvSpPr txBox="1"/>
          <p:nvPr/>
        </p:nvSpPr>
        <p:spPr>
          <a:xfrm>
            <a:off x="9179169" y="6414518"/>
            <a:ext cx="2900224" cy="338554"/>
          </a:xfrm>
          <a:prstGeom prst="rect">
            <a:avLst/>
          </a:prstGeom>
          <a:noFill/>
        </p:spPr>
        <p:txBody>
          <a:bodyPr wrap="square" rtlCol="0">
            <a:spAutoFit/>
          </a:bodyPr>
          <a:lstStyle/>
          <a:p>
            <a:r>
              <a:rPr lang="en-US" sz="1600" dirty="0">
                <a:latin typeface="Aptos" panose="020B0004020202020204" pitchFamily="34" charset="0"/>
                <a:cs typeface="Cambay Devanagari" pitchFamily="2" charset="77"/>
              </a:rPr>
              <a:t>Source: NOAA (Hales Jr. 1989)</a:t>
            </a:r>
          </a:p>
        </p:txBody>
      </p:sp>
    </p:spTree>
    <p:extLst>
      <p:ext uri="{BB962C8B-B14F-4D97-AF65-F5344CB8AC3E}">
        <p14:creationId xmlns:p14="http://schemas.microsoft.com/office/powerpoint/2010/main" val="3355801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0C63-749A-FCD9-B3CE-C7BFE53959C0}"/>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BC6D234F-42A7-68E7-A046-DD05BD0827F1}"/>
              </a:ext>
            </a:extLst>
          </p:cNvPr>
          <p:cNvSpPr txBox="1"/>
          <p:nvPr/>
        </p:nvSpPr>
        <p:spPr>
          <a:xfrm>
            <a:off x="2790092" y="1436576"/>
            <a:ext cx="6117439" cy="1384995"/>
          </a:xfrm>
          <a:prstGeom prst="rect">
            <a:avLst/>
          </a:prstGeom>
          <a:noFill/>
        </p:spPr>
        <p:txBody>
          <a:bodyPr wrap="square" rtlCol="0">
            <a:spAutoFit/>
          </a:bodyPr>
          <a:lstStyle/>
          <a:p>
            <a:pPr algn="ctr"/>
            <a:r>
              <a:rPr lang="en-US" sz="4800" b="1" dirty="0">
                <a:latin typeface="Cambay Devanagari" pitchFamily="2" charset="77"/>
                <a:cs typeface="Cambay Devanagari" pitchFamily="2" charset="77"/>
              </a:rPr>
              <a:t>3 out of 10 </a:t>
            </a:r>
            <a:r>
              <a:rPr lang="en-US" sz="3600" dirty="0">
                <a:latin typeface="Cambay Devanagari" pitchFamily="2" charset="77"/>
                <a:cs typeface="Cambay Devanagari" pitchFamily="2" charset="77"/>
              </a:rPr>
              <a:t>significant tornadoes were preceded by tornado warnings</a:t>
            </a:r>
          </a:p>
        </p:txBody>
      </p:sp>
      <p:sp>
        <p:nvSpPr>
          <p:cNvPr id="53" name="Title 52">
            <a:extLst>
              <a:ext uri="{FF2B5EF4-FFF2-40B4-BE49-F238E27FC236}">
                <a16:creationId xmlns:a16="http://schemas.microsoft.com/office/drawing/2014/main" id="{536EA13D-A729-A0D4-6330-49BC509D2C97}"/>
              </a:ext>
            </a:extLst>
          </p:cNvPr>
          <p:cNvSpPr>
            <a:spLocks noGrp="1"/>
          </p:cNvSpPr>
          <p:nvPr>
            <p:ph type="title"/>
          </p:nvPr>
        </p:nvSpPr>
        <p:spPr/>
        <p:txBody>
          <a:bodyPr/>
          <a:lstStyle/>
          <a:p>
            <a:r>
              <a:rPr lang="en-US" dirty="0"/>
              <a:t>Data from 1980’s</a:t>
            </a:r>
          </a:p>
        </p:txBody>
      </p:sp>
      <p:sp>
        <p:nvSpPr>
          <p:cNvPr id="55" name="TextBox 54">
            <a:extLst>
              <a:ext uri="{FF2B5EF4-FFF2-40B4-BE49-F238E27FC236}">
                <a16:creationId xmlns:a16="http://schemas.microsoft.com/office/drawing/2014/main" id="{EF3AA0E6-FA05-D3B9-194B-E93DEDF8498D}"/>
              </a:ext>
            </a:extLst>
          </p:cNvPr>
          <p:cNvSpPr txBox="1"/>
          <p:nvPr/>
        </p:nvSpPr>
        <p:spPr>
          <a:xfrm>
            <a:off x="9179169" y="6414518"/>
            <a:ext cx="2900224" cy="338554"/>
          </a:xfrm>
          <a:prstGeom prst="rect">
            <a:avLst/>
          </a:prstGeom>
          <a:noFill/>
        </p:spPr>
        <p:txBody>
          <a:bodyPr wrap="square" rtlCol="0">
            <a:spAutoFit/>
          </a:bodyPr>
          <a:lstStyle/>
          <a:p>
            <a:r>
              <a:rPr lang="en-US" sz="1600" dirty="0">
                <a:latin typeface="Aptos" panose="020B0004020202020204" pitchFamily="34" charset="0"/>
                <a:cs typeface="Cambay Devanagari" pitchFamily="2" charset="77"/>
              </a:rPr>
              <a:t>Source: NOAA (Hales Jr. 1989)</a:t>
            </a:r>
          </a:p>
        </p:txBody>
      </p:sp>
      <p:pic>
        <p:nvPicPr>
          <p:cNvPr id="57" name="Graphic 56" descr="Tornado with solid fill">
            <a:extLst>
              <a:ext uri="{FF2B5EF4-FFF2-40B4-BE49-F238E27FC236}">
                <a16:creationId xmlns:a16="http://schemas.microsoft.com/office/drawing/2014/main" id="{B4AB3B75-BBB8-8E66-69AF-0689FF8F31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0092" y="3059722"/>
            <a:ext cx="1172308" cy="1172308"/>
          </a:xfrm>
          <a:prstGeom prst="rect">
            <a:avLst/>
          </a:prstGeom>
        </p:spPr>
      </p:pic>
      <p:pic>
        <p:nvPicPr>
          <p:cNvPr id="58" name="Graphic 57" descr="Tornado with solid fill">
            <a:extLst>
              <a:ext uri="{FF2B5EF4-FFF2-40B4-BE49-F238E27FC236}">
                <a16:creationId xmlns:a16="http://schemas.microsoft.com/office/drawing/2014/main" id="{D6DD4D8D-85CD-3DFE-1654-2DF43739C5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2400" y="3059722"/>
            <a:ext cx="1172308" cy="1172308"/>
          </a:xfrm>
          <a:prstGeom prst="rect">
            <a:avLst/>
          </a:prstGeom>
        </p:spPr>
      </p:pic>
      <p:pic>
        <p:nvPicPr>
          <p:cNvPr id="59" name="Graphic 58" descr="Tornado with solid fill">
            <a:extLst>
              <a:ext uri="{FF2B5EF4-FFF2-40B4-BE49-F238E27FC236}">
                <a16:creationId xmlns:a16="http://schemas.microsoft.com/office/drawing/2014/main" id="{58B29910-D707-D32F-9247-98D4BCB733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4708" y="3059722"/>
            <a:ext cx="1172308" cy="1172308"/>
          </a:xfrm>
          <a:prstGeom prst="rect">
            <a:avLst/>
          </a:prstGeom>
        </p:spPr>
      </p:pic>
      <p:pic>
        <p:nvPicPr>
          <p:cNvPr id="60" name="Graphic 59" descr="Tornado with solid fill">
            <a:extLst>
              <a:ext uri="{FF2B5EF4-FFF2-40B4-BE49-F238E27FC236}">
                <a16:creationId xmlns:a16="http://schemas.microsoft.com/office/drawing/2014/main" id="{3C5BD07B-538B-BB56-F428-8F1D0F9743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7016" y="3059722"/>
            <a:ext cx="1172308" cy="1172308"/>
          </a:xfrm>
          <a:prstGeom prst="rect">
            <a:avLst/>
          </a:prstGeom>
        </p:spPr>
      </p:pic>
      <p:pic>
        <p:nvPicPr>
          <p:cNvPr id="61" name="Graphic 60" descr="Tornado with solid fill">
            <a:extLst>
              <a:ext uri="{FF2B5EF4-FFF2-40B4-BE49-F238E27FC236}">
                <a16:creationId xmlns:a16="http://schemas.microsoft.com/office/drawing/2014/main" id="{32561239-6728-DF45-0AEC-D5C7CC3ED3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79324" y="3059722"/>
            <a:ext cx="1172308" cy="1172308"/>
          </a:xfrm>
          <a:prstGeom prst="rect">
            <a:avLst/>
          </a:prstGeom>
        </p:spPr>
      </p:pic>
      <p:pic>
        <p:nvPicPr>
          <p:cNvPr id="62" name="Graphic 61" descr="Tornado with solid fill">
            <a:extLst>
              <a:ext uri="{FF2B5EF4-FFF2-40B4-BE49-F238E27FC236}">
                <a16:creationId xmlns:a16="http://schemas.microsoft.com/office/drawing/2014/main" id="{D0AC8F5F-D5FF-647F-34C1-A091C75DC0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0092" y="4382824"/>
            <a:ext cx="1172308" cy="1172308"/>
          </a:xfrm>
          <a:prstGeom prst="rect">
            <a:avLst/>
          </a:prstGeom>
        </p:spPr>
      </p:pic>
      <p:pic>
        <p:nvPicPr>
          <p:cNvPr id="63" name="Graphic 62" descr="Tornado with solid fill">
            <a:extLst>
              <a:ext uri="{FF2B5EF4-FFF2-40B4-BE49-F238E27FC236}">
                <a16:creationId xmlns:a16="http://schemas.microsoft.com/office/drawing/2014/main" id="{3F295AE4-D9AC-3328-890E-96701B1C33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2400" y="4382824"/>
            <a:ext cx="1172308" cy="1172308"/>
          </a:xfrm>
          <a:prstGeom prst="rect">
            <a:avLst/>
          </a:prstGeom>
        </p:spPr>
      </p:pic>
      <p:pic>
        <p:nvPicPr>
          <p:cNvPr id="64" name="Graphic 63" descr="Tornado with solid fill">
            <a:extLst>
              <a:ext uri="{FF2B5EF4-FFF2-40B4-BE49-F238E27FC236}">
                <a16:creationId xmlns:a16="http://schemas.microsoft.com/office/drawing/2014/main" id="{0A70EBEE-CBE9-3D22-5E74-9ACC820A51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34708" y="4382824"/>
            <a:ext cx="1172308" cy="1172308"/>
          </a:xfrm>
          <a:prstGeom prst="rect">
            <a:avLst/>
          </a:prstGeom>
        </p:spPr>
      </p:pic>
      <p:pic>
        <p:nvPicPr>
          <p:cNvPr id="65" name="Graphic 64" descr="Tornado with solid fill">
            <a:extLst>
              <a:ext uri="{FF2B5EF4-FFF2-40B4-BE49-F238E27FC236}">
                <a16:creationId xmlns:a16="http://schemas.microsoft.com/office/drawing/2014/main" id="{93301F4A-8B22-D149-8ABE-323EDC7ED6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7016" y="4382824"/>
            <a:ext cx="1172308" cy="1172308"/>
          </a:xfrm>
          <a:prstGeom prst="rect">
            <a:avLst/>
          </a:prstGeom>
        </p:spPr>
      </p:pic>
      <p:pic>
        <p:nvPicPr>
          <p:cNvPr id="66" name="Graphic 65" descr="Tornado with solid fill">
            <a:extLst>
              <a:ext uri="{FF2B5EF4-FFF2-40B4-BE49-F238E27FC236}">
                <a16:creationId xmlns:a16="http://schemas.microsoft.com/office/drawing/2014/main" id="{7ED01904-084A-63AE-1897-0EC0B88945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79324" y="4382824"/>
            <a:ext cx="1172308" cy="1172308"/>
          </a:xfrm>
          <a:prstGeom prst="rect">
            <a:avLst/>
          </a:prstGeom>
        </p:spPr>
      </p:pic>
    </p:spTree>
    <p:extLst>
      <p:ext uri="{BB962C8B-B14F-4D97-AF65-F5344CB8AC3E}">
        <p14:creationId xmlns:p14="http://schemas.microsoft.com/office/powerpoint/2010/main" val="55087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8B52-E024-2FC5-386C-627D14229C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8784B5-76F3-4999-6486-EFB9136D692E}"/>
              </a:ext>
            </a:extLst>
          </p:cNvPr>
          <p:cNvSpPr>
            <a:spLocks noGrp="1"/>
          </p:cNvSpPr>
          <p:nvPr>
            <p:ph idx="1"/>
          </p:nvPr>
        </p:nvSpPr>
        <p:spPr/>
        <p:txBody>
          <a:bodyPr/>
          <a:lstStyle/>
          <a:p>
            <a:endParaRPr lang="en-US"/>
          </a:p>
        </p:txBody>
      </p:sp>
      <p:pic>
        <p:nvPicPr>
          <p:cNvPr id="2050" name="Picture 2" descr="Old Newspaper Template Images – Browse 4,315 Stock Photos, Vectors, and  Video | Adobe Stock">
            <a:extLst>
              <a:ext uri="{FF2B5EF4-FFF2-40B4-BE49-F238E27FC236}">
                <a16:creationId xmlns:a16="http://schemas.microsoft.com/office/drawing/2014/main" id="{E6911081-7BB6-3474-0BF8-36FBC7D0A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7" y="0"/>
            <a:ext cx="12099473" cy="8066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C3B5FF-D418-E3CB-63B8-274DD20DC0C1}"/>
              </a:ext>
            </a:extLst>
          </p:cNvPr>
          <p:cNvSpPr txBox="1"/>
          <p:nvPr/>
        </p:nvSpPr>
        <p:spPr>
          <a:xfrm>
            <a:off x="2956393" y="2666858"/>
            <a:ext cx="5413884" cy="3080843"/>
          </a:xfrm>
          <a:prstGeom prst="rect">
            <a:avLst/>
          </a:prstGeom>
          <a:solidFill>
            <a:srgbClr val="F5F1EE"/>
          </a:solidFill>
        </p:spPr>
        <p:txBody>
          <a:bodyPr wrap="square">
            <a:spAutoFit/>
          </a:bodyPr>
          <a:lstStyle/>
          <a:p>
            <a:pPr marL="0" lvl="0" indent="0" algn="ctr" defTabSz="2889250">
              <a:lnSpc>
                <a:spcPct val="90000"/>
              </a:lnSpc>
              <a:spcBef>
                <a:spcPct val="0"/>
              </a:spcBef>
              <a:spcAft>
                <a:spcPct val="35000"/>
              </a:spcAft>
              <a:buNone/>
            </a:pPr>
            <a:endParaRPr lang="en-US" sz="4000" b="1" dirty="0">
              <a:latin typeface="Helvetica" pitchFamily="2" charset="0"/>
              <a:cs typeface="Times New Roman" panose="02020603050405020304" pitchFamily="18" charset="0"/>
            </a:endParaRPr>
          </a:p>
          <a:p>
            <a:pPr marL="0" lvl="0" indent="0" algn="ctr" defTabSz="2889250">
              <a:lnSpc>
                <a:spcPct val="90000"/>
              </a:lnSpc>
              <a:spcBef>
                <a:spcPct val="0"/>
              </a:spcBef>
              <a:spcAft>
                <a:spcPct val="35000"/>
              </a:spcAft>
              <a:buNone/>
            </a:pPr>
            <a:r>
              <a:rPr lang="en-US" sz="4000" b="1" dirty="0">
                <a:latin typeface="Helvetica" pitchFamily="2" charset="0"/>
                <a:cs typeface="Times New Roman" panose="02020603050405020304" pitchFamily="18" charset="0"/>
              </a:rPr>
              <a:t>Building a dam will reduce the risk of flood damage of </a:t>
            </a:r>
            <a:r>
              <a:rPr lang="en-US" sz="4000" b="1" dirty="0" err="1">
                <a:latin typeface="Helvetica" pitchFamily="2" charset="0"/>
                <a:cs typeface="Times New Roman" panose="02020603050405020304" pitchFamily="18" charset="0"/>
              </a:rPr>
              <a:t>ImagineCity</a:t>
            </a:r>
            <a:r>
              <a:rPr lang="en-US" sz="4000" b="1" dirty="0">
                <a:latin typeface="Helvetica" pitchFamily="2" charset="0"/>
                <a:cs typeface="Times New Roman" panose="02020603050405020304" pitchFamily="18" charset="0"/>
              </a:rPr>
              <a:t> by 14%!</a:t>
            </a:r>
            <a:endParaRPr lang="en-US" sz="4000" b="1" kern="1200" dirty="0">
              <a:latin typeface="Helvetica" pitchFamily="2" charset="0"/>
              <a:cs typeface="Times New Roman" panose="02020603050405020304" pitchFamily="18" charset="0"/>
            </a:endParaRPr>
          </a:p>
        </p:txBody>
      </p:sp>
      <p:sp>
        <p:nvSpPr>
          <p:cNvPr id="6" name="Rectangle 5">
            <a:extLst>
              <a:ext uri="{FF2B5EF4-FFF2-40B4-BE49-F238E27FC236}">
                <a16:creationId xmlns:a16="http://schemas.microsoft.com/office/drawing/2014/main" id="{D8450606-88C7-D41B-FA6F-52788B6B1D72}"/>
              </a:ext>
            </a:extLst>
          </p:cNvPr>
          <p:cNvSpPr/>
          <p:nvPr/>
        </p:nvSpPr>
        <p:spPr>
          <a:xfrm>
            <a:off x="1207477" y="777505"/>
            <a:ext cx="9999785" cy="1543663"/>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5345BF-2E48-84F6-C730-5F1A82A8DC8C}"/>
              </a:ext>
            </a:extLst>
          </p:cNvPr>
          <p:cNvSpPr/>
          <p:nvPr/>
        </p:nvSpPr>
        <p:spPr>
          <a:xfrm>
            <a:off x="1207478" y="2237596"/>
            <a:ext cx="1602378" cy="5065881"/>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9AA2BB-ED81-2143-14F1-C67B1B14EF22}"/>
              </a:ext>
            </a:extLst>
          </p:cNvPr>
          <p:cNvSpPr/>
          <p:nvPr/>
        </p:nvSpPr>
        <p:spPr>
          <a:xfrm>
            <a:off x="8473271" y="2055813"/>
            <a:ext cx="2550104" cy="5247664"/>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E78C07-2A8E-CA28-6B3A-01A6AD5D1B7F}"/>
              </a:ext>
            </a:extLst>
          </p:cNvPr>
          <p:cNvSpPr/>
          <p:nvPr/>
        </p:nvSpPr>
        <p:spPr>
          <a:xfrm>
            <a:off x="2809854" y="2185409"/>
            <a:ext cx="5663415" cy="481449"/>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8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B3DE7-96B5-1EFE-991F-942869C7BFB7}"/>
              </a:ext>
            </a:extLst>
          </p:cNvPr>
          <p:cNvSpPr>
            <a:spLocks noGrp="1"/>
          </p:cNvSpPr>
          <p:nvPr>
            <p:ph type="title"/>
          </p:nvPr>
        </p:nvSpPr>
        <p:spPr>
          <a:xfrm>
            <a:off x="0" y="1542047"/>
            <a:ext cx="5786336" cy="2852737"/>
          </a:xfrm>
        </p:spPr>
        <p:txBody>
          <a:bodyPr>
            <a:noAutofit/>
          </a:bodyPr>
          <a:lstStyle/>
          <a:p>
            <a:pPr algn="ctr"/>
            <a:r>
              <a:rPr lang="en-US" sz="4400" b="1" dirty="0"/>
              <a:t>Should they</a:t>
            </a:r>
            <a:br>
              <a:rPr lang="en-US" sz="4400" b="1" dirty="0"/>
            </a:br>
            <a:r>
              <a:rPr lang="en-US" sz="4400" b="1" dirty="0"/>
              <a:t>build a dam?</a:t>
            </a:r>
            <a:br>
              <a:rPr lang="en-US" sz="4400" dirty="0"/>
            </a:br>
            <a:endParaRPr lang="en-US" sz="4400" dirty="0"/>
          </a:p>
        </p:txBody>
      </p:sp>
      <p:pic>
        <p:nvPicPr>
          <p:cNvPr id="1026" name="Picture 2" descr="Roosevelt Dam with reservoir at 99 percent of capacity | Flickr">
            <a:extLst>
              <a:ext uri="{FF2B5EF4-FFF2-40B4-BE49-F238E27FC236}">
                <a16:creationId xmlns:a16="http://schemas.microsoft.com/office/drawing/2014/main" id="{37F70018-D3F0-DDE3-7AC0-F127C2CE7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803"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083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EF0583-E352-8F39-3FCA-BEE10A078F0E}"/>
              </a:ext>
            </a:extLst>
          </p:cNvPr>
          <p:cNvSpPr>
            <a:spLocks noGrp="1"/>
          </p:cNvSpPr>
          <p:nvPr>
            <p:ph idx="1"/>
          </p:nvPr>
        </p:nvSpPr>
        <p:spPr>
          <a:xfrm>
            <a:off x="838200" y="1315872"/>
            <a:ext cx="10515600" cy="4620011"/>
          </a:xfrm>
        </p:spPr>
        <p:txBody>
          <a:bodyPr>
            <a:normAutofit/>
          </a:bodyPr>
          <a:lstStyle/>
          <a:p>
            <a:pPr marL="0" indent="0">
              <a:buNone/>
            </a:pPr>
            <a:r>
              <a:rPr lang="en-US" sz="4000" dirty="0"/>
              <a:t>Flooding occurs on 7 out of 100 days</a:t>
            </a:r>
          </a:p>
          <a:p>
            <a:endParaRPr lang="en-US" sz="4000" dirty="0"/>
          </a:p>
          <a:p>
            <a:endParaRPr lang="en-US" sz="4000" dirty="0"/>
          </a:p>
          <a:p>
            <a:pPr marL="0" indent="0">
              <a:buNone/>
            </a:pPr>
            <a:endParaRPr lang="en-US" sz="4000" dirty="0"/>
          </a:p>
          <a:p>
            <a:pPr marL="0" indent="0">
              <a:buNone/>
            </a:pPr>
            <a:endParaRPr lang="en-US" sz="4000" dirty="0"/>
          </a:p>
          <a:p>
            <a:pPr marL="0" indent="0">
              <a:buNone/>
            </a:pPr>
            <a:r>
              <a:rPr lang="en-US" sz="4000" dirty="0"/>
              <a:t>Flooding occurs 6 out of 100 days</a:t>
            </a:r>
          </a:p>
          <a:p>
            <a:pPr marL="0" indent="0">
              <a:buNone/>
            </a:pPr>
            <a:endParaRPr lang="en-US" sz="4000" dirty="0"/>
          </a:p>
        </p:txBody>
      </p:sp>
      <p:pic>
        <p:nvPicPr>
          <p:cNvPr id="2" name="Picture 1">
            <a:extLst>
              <a:ext uri="{FF2B5EF4-FFF2-40B4-BE49-F238E27FC236}">
                <a16:creationId xmlns:a16="http://schemas.microsoft.com/office/drawing/2014/main" id="{11B5C9AD-A5FD-6DF8-6B1F-2BC871F5966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rot="5400000">
            <a:off x="5062761" y="2627975"/>
            <a:ext cx="1536360" cy="1017270"/>
          </a:xfrm>
          <a:prstGeom prst="rect">
            <a:avLst/>
          </a:prstGeom>
        </p:spPr>
      </p:pic>
      <p:sp>
        <p:nvSpPr>
          <p:cNvPr id="5" name="TextBox 4">
            <a:extLst>
              <a:ext uri="{FF2B5EF4-FFF2-40B4-BE49-F238E27FC236}">
                <a16:creationId xmlns:a16="http://schemas.microsoft.com/office/drawing/2014/main" id="{8C7CA218-C9C7-69BB-0B62-825BE226D97B}"/>
              </a:ext>
            </a:extLst>
          </p:cNvPr>
          <p:cNvSpPr txBox="1"/>
          <p:nvPr/>
        </p:nvSpPr>
        <p:spPr>
          <a:xfrm>
            <a:off x="5968672" y="2728452"/>
            <a:ext cx="501422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14% reduction of relative risk</a:t>
            </a:r>
          </a:p>
        </p:txBody>
      </p:sp>
      <p:sp>
        <p:nvSpPr>
          <p:cNvPr id="7" name="TextBox 6">
            <a:extLst>
              <a:ext uri="{FF2B5EF4-FFF2-40B4-BE49-F238E27FC236}">
                <a16:creationId xmlns:a16="http://schemas.microsoft.com/office/drawing/2014/main" id="{1AD3AA38-1593-7794-F2B5-42DD89EE5F88}"/>
              </a:ext>
            </a:extLst>
          </p:cNvPr>
          <p:cNvSpPr txBox="1"/>
          <p:nvPr/>
        </p:nvSpPr>
        <p:spPr>
          <a:xfrm>
            <a:off x="838199" y="799992"/>
            <a:ext cx="7637585" cy="584775"/>
          </a:xfrm>
          <a:prstGeom prst="rect">
            <a:avLst/>
          </a:prstGeom>
          <a:noFill/>
        </p:spPr>
        <p:txBody>
          <a:bodyPr wrap="square">
            <a:spAutoFit/>
          </a:bodyPr>
          <a:lstStyle/>
          <a:p>
            <a:r>
              <a:rPr lang="en-US" sz="3200" b="1" dirty="0">
                <a:latin typeface="Aptos" panose="020B0004020202020204" pitchFamily="34" charset="0"/>
              </a:rPr>
              <a:t>Baseline risk of flooding</a:t>
            </a:r>
          </a:p>
        </p:txBody>
      </p:sp>
      <p:sp>
        <p:nvSpPr>
          <p:cNvPr id="8" name="TextBox 7">
            <a:extLst>
              <a:ext uri="{FF2B5EF4-FFF2-40B4-BE49-F238E27FC236}">
                <a16:creationId xmlns:a16="http://schemas.microsoft.com/office/drawing/2014/main" id="{07DA2E92-DA77-901F-6E54-929E3A5ACE71}"/>
              </a:ext>
            </a:extLst>
          </p:cNvPr>
          <p:cNvSpPr txBox="1"/>
          <p:nvPr/>
        </p:nvSpPr>
        <p:spPr>
          <a:xfrm>
            <a:off x="838199" y="4170585"/>
            <a:ext cx="10820401" cy="584775"/>
          </a:xfrm>
          <a:prstGeom prst="rect">
            <a:avLst/>
          </a:prstGeom>
          <a:noFill/>
        </p:spPr>
        <p:txBody>
          <a:bodyPr wrap="square">
            <a:spAutoFit/>
          </a:bodyPr>
          <a:lstStyle/>
          <a:p>
            <a:r>
              <a:rPr lang="en-US" sz="3200" b="1" dirty="0">
                <a:latin typeface="Aptos" panose="020B0004020202020204" pitchFamily="34" charset="0"/>
              </a:rPr>
              <a:t>Risk of flooding with a dam</a:t>
            </a:r>
          </a:p>
        </p:txBody>
      </p:sp>
    </p:spTree>
    <p:custDataLst>
      <p:tags r:id="rId1"/>
    </p:custDataLst>
    <p:extLst>
      <p:ext uri="{BB962C8B-B14F-4D97-AF65-F5344CB8AC3E}">
        <p14:creationId xmlns:p14="http://schemas.microsoft.com/office/powerpoint/2010/main" val="305811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D2F1DE-1A6C-7A1D-7753-53A17F3CFA9A}"/>
              </a:ext>
            </a:extLst>
          </p:cNvPr>
          <p:cNvGrpSpPr/>
          <p:nvPr/>
        </p:nvGrpSpPr>
        <p:grpSpPr>
          <a:xfrm>
            <a:off x="0" y="5937869"/>
            <a:ext cx="5873260" cy="1101106"/>
            <a:chOff x="4126534" y="5590806"/>
            <a:chExt cx="5873260" cy="1101106"/>
          </a:xfrm>
        </p:grpSpPr>
        <p:pic>
          <p:nvPicPr>
            <p:cNvPr id="7" name="Picture 6">
              <a:extLst>
                <a:ext uri="{FF2B5EF4-FFF2-40B4-BE49-F238E27FC236}">
                  <a16:creationId xmlns:a16="http://schemas.microsoft.com/office/drawing/2014/main" id="{937A33FE-E9DA-9C42-5A78-50BA3909820C}"/>
                </a:ext>
              </a:extLst>
            </p:cNvPr>
            <p:cNvPicPr>
              <a:picLocks noChangeAspect="1"/>
            </p:cNvPicPr>
            <p:nvPr/>
          </p:nvPicPr>
          <p:blipFill rotWithShape="1">
            <a:blip r:embed="rId3"/>
            <a:srcRect r="18980" b="60509"/>
            <a:stretch/>
          </p:blipFill>
          <p:spPr>
            <a:xfrm>
              <a:off x="4126534" y="5599843"/>
              <a:ext cx="313690" cy="522411"/>
            </a:xfrm>
            <a:prstGeom prst="rect">
              <a:avLst/>
            </a:prstGeom>
          </p:spPr>
        </p:pic>
        <p:sp>
          <p:nvSpPr>
            <p:cNvPr id="8" name="TextBox 7">
              <a:extLst>
                <a:ext uri="{FF2B5EF4-FFF2-40B4-BE49-F238E27FC236}">
                  <a16:creationId xmlns:a16="http://schemas.microsoft.com/office/drawing/2014/main" id="{A3DE09F3-2114-681E-7CE0-89CF65DCF587}"/>
                </a:ext>
              </a:extLst>
            </p:cNvPr>
            <p:cNvSpPr txBox="1"/>
            <p:nvPr/>
          </p:nvSpPr>
          <p:spPr>
            <a:xfrm>
              <a:off x="4426925" y="5590806"/>
              <a:ext cx="5572869" cy="871970"/>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Days on which flooding occurs</a:t>
              </a:r>
            </a:p>
            <a:p>
              <a:pPr>
                <a:lnSpc>
                  <a:spcPct val="150000"/>
                </a:lnSpc>
              </a:pPr>
              <a:r>
                <a:rPr lang="en-US" dirty="0">
                  <a:latin typeface="Arial" panose="020B0604020202020204" pitchFamily="34" charset="0"/>
                  <a:cs typeface="Arial" panose="020B0604020202020204" pitchFamily="34" charset="0"/>
                </a:rPr>
                <a:t>Days on which flooding does NOT occur</a:t>
              </a:r>
            </a:p>
          </p:txBody>
        </p:sp>
        <p:pic>
          <p:nvPicPr>
            <p:cNvPr id="9" name="Picture 8">
              <a:extLst>
                <a:ext uri="{FF2B5EF4-FFF2-40B4-BE49-F238E27FC236}">
                  <a16:creationId xmlns:a16="http://schemas.microsoft.com/office/drawing/2014/main" id="{391D6D9D-B89F-D8A1-C448-5931AC7B3975}"/>
                </a:ext>
              </a:extLst>
            </p:cNvPr>
            <p:cNvPicPr>
              <a:picLocks noChangeAspect="1"/>
            </p:cNvPicPr>
            <p:nvPr/>
          </p:nvPicPr>
          <p:blipFill rotWithShape="1">
            <a:blip r:embed="rId3"/>
            <a:srcRect t="51141"/>
            <a:stretch/>
          </p:blipFill>
          <p:spPr>
            <a:xfrm>
              <a:off x="4126534" y="6045581"/>
              <a:ext cx="387176" cy="646331"/>
            </a:xfrm>
            <a:prstGeom prst="rect">
              <a:avLst/>
            </a:prstGeom>
          </p:spPr>
        </p:pic>
      </p:grpSp>
      <p:sp>
        <p:nvSpPr>
          <p:cNvPr id="10" name="TextBox 9">
            <a:extLst>
              <a:ext uri="{FF2B5EF4-FFF2-40B4-BE49-F238E27FC236}">
                <a16:creationId xmlns:a16="http://schemas.microsoft.com/office/drawing/2014/main" id="{747A31FD-A67A-F7E4-218A-67D90214CAA2}"/>
              </a:ext>
            </a:extLst>
          </p:cNvPr>
          <p:cNvSpPr txBox="1"/>
          <p:nvPr/>
        </p:nvSpPr>
        <p:spPr>
          <a:xfrm>
            <a:off x="477653" y="483700"/>
            <a:ext cx="510628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Baseline risk of flooding</a:t>
            </a:r>
          </a:p>
        </p:txBody>
      </p:sp>
      <p:grpSp>
        <p:nvGrpSpPr>
          <p:cNvPr id="12" name="Group 11">
            <a:extLst>
              <a:ext uri="{FF2B5EF4-FFF2-40B4-BE49-F238E27FC236}">
                <a16:creationId xmlns:a16="http://schemas.microsoft.com/office/drawing/2014/main" id="{04992CF3-623D-26D2-9A4F-EACC03F041EC}"/>
              </a:ext>
            </a:extLst>
          </p:cNvPr>
          <p:cNvGrpSpPr/>
          <p:nvPr/>
        </p:nvGrpSpPr>
        <p:grpSpPr>
          <a:xfrm>
            <a:off x="689892" y="853032"/>
            <a:ext cx="4174576" cy="4913095"/>
            <a:chOff x="6333893" y="858815"/>
            <a:chExt cx="3368319" cy="4137236"/>
          </a:xfrm>
        </p:grpSpPr>
        <p:pic>
          <p:nvPicPr>
            <p:cNvPr id="13" name="Picture 12">
              <a:extLst>
                <a:ext uri="{FF2B5EF4-FFF2-40B4-BE49-F238E27FC236}">
                  <a16:creationId xmlns:a16="http://schemas.microsoft.com/office/drawing/2014/main" id="{9B64E752-4F45-1CC2-F7C3-BBF6EFBB06D9}"/>
                </a:ext>
              </a:extLst>
            </p:cNvPr>
            <p:cNvPicPr>
              <a:picLocks noChangeAspect="1"/>
            </p:cNvPicPr>
            <p:nvPr/>
          </p:nvPicPr>
          <p:blipFill rotWithShape="1">
            <a:blip r:embed="rId4"/>
            <a:srcRect b="25532"/>
            <a:stretch/>
          </p:blipFill>
          <p:spPr>
            <a:xfrm>
              <a:off x="6333893" y="858815"/>
              <a:ext cx="3368319" cy="4137236"/>
            </a:xfrm>
            <a:prstGeom prst="rect">
              <a:avLst/>
            </a:prstGeom>
          </p:spPr>
        </p:pic>
        <p:sp>
          <p:nvSpPr>
            <p:cNvPr id="14" name="Rectangle 13">
              <a:extLst>
                <a:ext uri="{FF2B5EF4-FFF2-40B4-BE49-F238E27FC236}">
                  <a16:creationId xmlns:a16="http://schemas.microsoft.com/office/drawing/2014/main" id="{17C043F4-77BB-EBBB-B135-20D847FADB5B}"/>
                </a:ext>
              </a:extLst>
            </p:cNvPr>
            <p:cNvSpPr/>
            <p:nvPr/>
          </p:nvSpPr>
          <p:spPr>
            <a:xfrm>
              <a:off x="6333893" y="1672683"/>
              <a:ext cx="384994" cy="23752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210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041C-5A1B-D81D-251D-95837F81094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999C445-6B08-A776-9650-D82FB40AFA62}"/>
              </a:ext>
            </a:extLst>
          </p:cNvPr>
          <p:cNvGrpSpPr/>
          <p:nvPr/>
        </p:nvGrpSpPr>
        <p:grpSpPr>
          <a:xfrm>
            <a:off x="0" y="5937869"/>
            <a:ext cx="5873260" cy="1101106"/>
            <a:chOff x="4126534" y="5590806"/>
            <a:chExt cx="5873260" cy="1101106"/>
          </a:xfrm>
        </p:grpSpPr>
        <p:pic>
          <p:nvPicPr>
            <p:cNvPr id="7" name="Picture 6">
              <a:extLst>
                <a:ext uri="{FF2B5EF4-FFF2-40B4-BE49-F238E27FC236}">
                  <a16:creationId xmlns:a16="http://schemas.microsoft.com/office/drawing/2014/main" id="{5AF47FBF-8A4E-32A5-FCDA-EB3235B0A5AA}"/>
                </a:ext>
              </a:extLst>
            </p:cNvPr>
            <p:cNvPicPr>
              <a:picLocks noChangeAspect="1"/>
            </p:cNvPicPr>
            <p:nvPr/>
          </p:nvPicPr>
          <p:blipFill rotWithShape="1">
            <a:blip r:embed="rId3"/>
            <a:srcRect r="18980" b="60509"/>
            <a:stretch/>
          </p:blipFill>
          <p:spPr>
            <a:xfrm>
              <a:off x="4126534" y="5599843"/>
              <a:ext cx="313690" cy="522411"/>
            </a:xfrm>
            <a:prstGeom prst="rect">
              <a:avLst/>
            </a:prstGeom>
          </p:spPr>
        </p:pic>
        <p:sp>
          <p:nvSpPr>
            <p:cNvPr id="8" name="TextBox 7">
              <a:extLst>
                <a:ext uri="{FF2B5EF4-FFF2-40B4-BE49-F238E27FC236}">
                  <a16:creationId xmlns:a16="http://schemas.microsoft.com/office/drawing/2014/main" id="{9140DA1D-C45A-E741-A3AB-405369020A48}"/>
                </a:ext>
              </a:extLst>
            </p:cNvPr>
            <p:cNvSpPr txBox="1"/>
            <p:nvPr/>
          </p:nvSpPr>
          <p:spPr>
            <a:xfrm>
              <a:off x="4426925" y="5590806"/>
              <a:ext cx="5572869" cy="871970"/>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Days on which flooding occurs</a:t>
              </a:r>
            </a:p>
            <a:p>
              <a:pPr>
                <a:lnSpc>
                  <a:spcPct val="150000"/>
                </a:lnSpc>
              </a:pPr>
              <a:r>
                <a:rPr lang="en-US" dirty="0">
                  <a:latin typeface="Arial" panose="020B0604020202020204" pitchFamily="34" charset="0"/>
                  <a:cs typeface="Arial" panose="020B0604020202020204" pitchFamily="34" charset="0"/>
                </a:rPr>
                <a:t>Days on which flooding does NOT occur</a:t>
              </a:r>
            </a:p>
          </p:txBody>
        </p:sp>
        <p:pic>
          <p:nvPicPr>
            <p:cNvPr id="9" name="Picture 8">
              <a:extLst>
                <a:ext uri="{FF2B5EF4-FFF2-40B4-BE49-F238E27FC236}">
                  <a16:creationId xmlns:a16="http://schemas.microsoft.com/office/drawing/2014/main" id="{78E46AB4-B310-D1E6-10F1-0177B922C52D}"/>
                </a:ext>
              </a:extLst>
            </p:cNvPr>
            <p:cNvPicPr>
              <a:picLocks noChangeAspect="1"/>
            </p:cNvPicPr>
            <p:nvPr/>
          </p:nvPicPr>
          <p:blipFill rotWithShape="1">
            <a:blip r:embed="rId3"/>
            <a:srcRect t="51141"/>
            <a:stretch/>
          </p:blipFill>
          <p:spPr>
            <a:xfrm>
              <a:off x="4126534" y="6045581"/>
              <a:ext cx="387176" cy="646331"/>
            </a:xfrm>
            <a:prstGeom prst="rect">
              <a:avLst/>
            </a:prstGeom>
          </p:spPr>
        </p:pic>
      </p:grpSp>
      <p:sp>
        <p:nvSpPr>
          <p:cNvPr id="10" name="TextBox 9">
            <a:extLst>
              <a:ext uri="{FF2B5EF4-FFF2-40B4-BE49-F238E27FC236}">
                <a16:creationId xmlns:a16="http://schemas.microsoft.com/office/drawing/2014/main" id="{8F76C7F5-CD88-8240-B308-967E7DC61981}"/>
              </a:ext>
            </a:extLst>
          </p:cNvPr>
          <p:cNvSpPr txBox="1"/>
          <p:nvPr/>
        </p:nvSpPr>
        <p:spPr>
          <a:xfrm>
            <a:off x="477653" y="483700"/>
            <a:ext cx="510628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Baseline risk of flooding</a:t>
            </a:r>
          </a:p>
        </p:txBody>
      </p:sp>
      <p:grpSp>
        <p:nvGrpSpPr>
          <p:cNvPr id="12" name="Group 11">
            <a:extLst>
              <a:ext uri="{FF2B5EF4-FFF2-40B4-BE49-F238E27FC236}">
                <a16:creationId xmlns:a16="http://schemas.microsoft.com/office/drawing/2014/main" id="{9DC2AF70-D89A-92FA-070C-F6B1C7316BDF}"/>
              </a:ext>
            </a:extLst>
          </p:cNvPr>
          <p:cNvGrpSpPr/>
          <p:nvPr/>
        </p:nvGrpSpPr>
        <p:grpSpPr>
          <a:xfrm>
            <a:off x="689892" y="853032"/>
            <a:ext cx="4174576" cy="4913095"/>
            <a:chOff x="6333893" y="858815"/>
            <a:chExt cx="3368319" cy="4137236"/>
          </a:xfrm>
        </p:grpSpPr>
        <p:pic>
          <p:nvPicPr>
            <p:cNvPr id="13" name="Picture 12">
              <a:extLst>
                <a:ext uri="{FF2B5EF4-FFF2-40B4-BE49-F238E27FC236}">
                  <a16:creationId xmlns:a16="http://schemas.microsoft.com/office/drawing/2014/main" id="{A30BE6F6-EE04-98A8-C934-63E1FCFCCAB6}"/>
                </a:ext>
              </a:extLst>
            </p:cNvPr>
            <p:cNvPicPr>
              <a:picLocks noChangeAspect="1"/>
            </p:cNvPicPr>
            <p:nvPr/>
          </p:nvPicPr>
          <p:blipFill rotWithShape="1">
            <a:blip r:embed="rId4"/>
            <a:srcRect b="25532"/>
            <a:stretch/>
          </p:blipFill>
          <p:spPr>
            <a:xfrm>
              <a:off x="6333893" y="858815"/>
              <a:ext cx="3368319" cy="4137236"/>
            </a:xfrm>
            <a:prstGeom prst="rect">
              <a:avLst/>
            </a:prstGeom>
          </p:spPr>
        </p:pic>
        <p:sp>
          <p:nvSpPr>
            <p:cNvPr id="14" name="Rectangle 13">
              <a:extLst>
                <a:ext uri="{FF2B5EF4-FFF2-40B4-BE49-F238E27FC236}">
                  <a16:creationId xmlns:a16="http://schemas.microsoft.com/office/drawing/2014/main" id="{A9B88C7F-D46A-8BC2-FBE6-EBF9019024E2}"/>
                </a:ext>
              </a:extLst>
            </p:cNvPr>
            <p:cNvSpPr/>
            <p:nvPr/>
          </p:nvSpPr>
          <p:spPr>
            <a:xfrm>
              <a:off x="6333893" y="1672683"/>
              <a:ext cx="384994" cy="23752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9708728-4837-AC4B-DFE6-68BF12751D83}"/>
              </a:ext>
            </a:extLst>
          </p:cNvPr>
          <p:cNvSpPr txBox="1"/>
          <p:nvPr/>
        </p:nvSpPr>
        <p:spPr>
          <a:xfrm>
            <a:off x="6556917" y="1271238"/>
            <a:ext cx="4694663" cy="1815882"/>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On 7 out of 100 days, </a:t>
            </a:r>
            <a:r>
              <a:rPr lang="en-US" sz="2800" dirty="0">
                <a:latin typeface="Arial" panose="020B0604020202020204" pitchFamily="34" charset="0"/>
                <a:cs typeface="Arial" panose="020B0604020202020204" pitchFamily="34" charset="0"/>
              </a:rPr>
              <a:t>flooding occurs</a:t>
            </a: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On 93 out of 100 days </a:t>
            </a:r>
            <a:r>
              <a:rPr lang="en-US" sz="2800" dirty="0">
                <a:latin typeface="Arial" panose="020B0604020202020204" pitchFamily="34" charset="0"/>
                <a:cs typeface="Arial" panose="020B0604020202020204" pitchFamily="34" charset="0"/>
              </a:rPr>
              <a:t>flooding does NOT occur</a:t>
            </a:r>
          </a:p>
        </p:txBody>
      </p:sp>
      <p:pic>
        <p:nvPicPr>
          <p:cNvPr id="5" name="Picture 4">
            <a:extLst>
              <a:ext uri="{FF2B5EF4-FFF2-40B4-BE49-F238E27FC236}">
                <a16:creationId xmlns:a16="http://schemas.microsoft.com/office/drawing/2014/main" id="{08F80043-B538-D3FF-FF02-AB1CFC9E03F1}"/>
              </a:ext>
            </a:extLst>
          </p:cNvPr>
          <p:cNvPicPr>
            <a:picLocks noChangeAspect="1"/>
          </p:cNvPicPr>
          <p:nvPr/>
        </p:nvPicPr>
        <p:blipFill rotWithShape="1">
          <a:blip r:embed="rId3"/>
          <a:srcRect r="18980" b="60509"/>
          <a:stretch/>
        </p:blipFill>
        <p:spPr>
          <a:xfrm>
            <a:off x="6478844" y="1280787"/>
            <a:ext cx="436198" cy="726433"/>
          </a:xfrm>
          <a:prstGeom prst="rect">
            <a:avLst/>
          </a:prstGeom>
        </p:spPr>
      </p:pic>
      <p:pic>
        <p:nvPicPr>
          <p:cNvPr id="6" name="Picture 5">
            <a:extLst>
              <a:ext uri="{FF2B5EF4-FFF2-40B4-BE49-F238E27FC236}">
                <a16:creationId xmlns:a16="http://schemas.microsoft.com/office/drawing/2014/main" id="{76620894-5FE7-8E24-7BCC-000812B72E7C}"/>
              </a:ext>
            </a:extLst>
          </p:cNvPr>
          <p:cNvPicPr>
            <a:picLocks noChangeAspect="1"/>
          </p:cNvPicPr>
          <p:nvPr/>
        </p:nvPicPr>
        <p:blipFill rotWithShape="1">
          <a:blip r:embed="rId3"/>
          <a:srcRect t="51141"/>
          <a:stretch/>
        </p:blipFill>
        <p:spPr>
          <a:xfrm>
            <a:off x="6478844" y="2111185"/>
            <a:ext cx="522342" cy="871970"/>
          </a:xfrm>
          <a:prstGeom prst="rect">
            <a:avLst/>
          </a:prstGeom>
        </p:spPr>
      </p:pic>
    </p:spTree>
    <p:extLst>
      <p:ext uri="{BB962C8B-B14F-4D97-AF65-F5344CB8AC3E}">
        <p14:creationId xmlns:p14="http://schemas.microsoft.com/office/powerpoint/2010/main" val="56895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842BE-02C9-38B6-1D09-1201499F5E4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5C68A87-BCAF-CD6B-1BE9-FC6F697A73F8}"/>
              </a:ext>
            </a:extLst>
          </p:cNvPr>
          <p:cNvGrpSpPr/>
          <p:nvPr/>
        </p:nvGrpSpPr>
        <p:grpSpPr>
          <a:xfrm>
            <a:off x="7198033" y="853033"/>
            <a:ext cx="4174576" cy="4913094"/>
            <a:chOff x="2101728" y="858815"/>
            <a:chExt cx="3279578" cy="4137235"/>
          </a:xfrm>
        </p:grpSpPr>
        <p:pic>
          <p:nvPicPr>
            <p:cNvPr id="5" name="Picture 4">
              <a:extLst>
                <a:ext uri="{FF2B5EF4-FFF2-40B4-BE49-F238E27FC236}">
                  <a16:creationId xmlns:a16="http://schemas.microsoft.com/office/drawing/2014/main" id="{F1F12457-40C1-CDB5-0929-655EE444C6EB}"/>
                </a:ext>
              </a:extLst>
            </p:cNvPr>
            <p:cNvPicPr>
              <a:picLocks noChangeAspect="1"/>
            </p:cNvPicPr>
            <p:nvPr/>
          </p:nvPicPr>
          <p:blipFill rotWithShape="1">
            <a:blip r:embed="rId3"/>
            <a:srcRect b="25532"/>
            <a:stretch/>
          </p:blipFill>
          <p:spPr>
            <a:xfrm>
              <a:off x="2101728" y="858815"/>
              <a:ext cx="3279578" cy="4137235"/>
            </a:xfrm>
            <a:prstGeom prst="rect">
              <a:avLst/>
            </a:prstGeom>
          </p:spPr>
        </p:pic>
        <p:sp>
          <p:nvSpPr>
            <p:cNvPr id="6" name="Rectangle 5">
              <a:extLst>
                <a:ext uri="{FF2B5EF4-FFF2-40B4-BE49-F238E27FC236}">
                  <a16:creationId xmlns:a16="http://schemas.microsoft.com/office/drawing/2014/main" id="{EF76297A-5A61-6B2B-2035-5E92BE475A48}"/>
                </a:ext>
              </a:extLst>
            </p:cNvPr>
            <p:cNvSpPr/>
            <p:nvPr/>
          </p:nvSpPr>
          <p:spPr>
            <a:xfrm>
              <a:off x="2101728" y="1672683"/>
              <a:ext cx="384994" cy="23752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a:extLst>
              <a:ext uri="{FF2B5EF4-FFF2-40B4-BE49-F238E27FC236}">
                <a16:creationId xmlns:a16="http://schemas.microsoft.com/office/drawing/2014/main" id="{E1D08D66-BA4E-693B-05D8-D4C91E589BF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4882411" y="2101490"/>
            <a:ext cx="2125662" cy="1017270"/>
          </a:xfrm>
          <a:prstGeom prst="rect">
            <a:avLst/>
          </a:prstGeom>
        </p:spPr>
      </p:pic>
      <p:grpSp>
        <p:nvGrpSpPr>
          <p:cNvPr id="4" name="Group 3">
            <a:extLst>
              <a:ext uri="{FF2B5EF4-FFF2-40B4-BE49-F238E27FC236}">
                <a16:creationId xmlns:a16="http://schemas.microsoft.com/office/drawing/2014/main" id="{A3CAA9E0-0364-9525-E30B-29EF27B1795B}"/>
              </a:ext>
            </a:extLst>
          </p:cNvPr>
          <p:cNvGrpSpPr/>
          <p:nvPr/>
        </p:nvGrpSpPr>
        <p:grpSpPr>
          <a:xfrm>
            <a:off x="0" y="5937869"/>
            <a:ext cx="5873260" cy="1101106"/>
            <a:chOff x="4126534" y="5590806"/>
            <a:chExt cx="5873260" cy="1101106"/>
          </a:xfrm>
        </p:grpSpPr>
        <p:pic>
          <p:nvPicPr>
            <p:cNvPr id="7" name="Picture 6">
              <a:extLst>
                <a:ext uri="{FF2B5EF4-FFF2-40B4-BE49-F238E27FC236}">
                  <a16:creationId xmlns:a16="http://schemas.microsoft.com/office/drawing/2014/main" id="{1889AE2F-077C-6D8D-F34E-91335382425D}"/>
                </a:ext>
              </a:extLst>
            </p:cNvPr>
            <p:cNvPicPr>
              <a:picLocks noChangeAspect="1"/>
            </p:cNvPicPr>
            <p:nvPr/>
          </p:nvPicPr>
          <p:blipFill rotWithShape="1">
            <a:blip r:embed="rId6"/>
            <a:srcRect r="18980" b="60509"/>
            <a:stretch/>
          </p:blipFill>
          <p:spPr>
            <a:xfrm>
              <a:off x="4126534" y="5599843"/>
              <a:ext cx="313690" cy="522411"/>
            </a:xfrm>
            <a:prstGeom prst="rect">
              <a:avLst/>
            </a:prstGeom>
          </p:spPr>
        </p:pic>
        <p:sp>
          <p:nvSpPr>
            <p:cNvPr id="8" name="TextBox 7">
              <a:extLst>
                <a:ext uri="{FF2B5EF4-FFF2-40B4-BE49-F238E27FC236}">
                  <a16:creationId xmlns:a16="http://schemas.microsoft.com/office/drawing/2014/main" id="{4F21D5C2-F053-075C-7754-5F22545CC0E5}"/>
                </a:ext>
              </a:extLst>
            </p:cNvPr>
            <p:cNvSpPr txBox="1"/>
            <p:nvPr/>
          </p:nvSpPr>
          <p:spPr>
            <a:xfrm>
              <a:off x="4426925" y="5590806"/>
              <a:ext cx="5572869" cy="871970"/>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Days on which flooding occurs</a:t>
              </a:r>
            </a:p>
            <a:p>
              <a:pPr>
                <a:lnSpc>
                  <a:spcPct val="150000"/>
                </a:lnSpc>
              </a:pPr>
              <a:r>
                <a:rPr lang="en-US" dirty="0">
                  <a:latin typeface="Arial" panose="020B0604020202020204" pitchFamily="34" charset="0"/>
                  <a:cs typeface="Arial" panose="020B0604020202020204" pitchFamily="34" charset="0"/>
                </a:rPr>
                <a:t>Days on which flooding does NOT occur</a:t>
              </a:r>
            </a:p>
          </p:txBody>
        </p:sp>
        <p:pic>
          <p:nvPicPr>
            <p:cNvPr id="9" name="Picture 8">
              <a:extLst>
                <a:ext uri="{FF2B5EF4-FFF2-40B4-BE49-F238E27FC236}">
                  <a16:creationId xmlns:a16="http://schemas.microsoft.com/office/drawing/2014/main" id="{CFB31BD3-D41F-DAA2-8A70-29A6EB5FE299}"/>
                </a:ext>
              </a:extLst>
            </p:cNvPr>
            <p:cNvPicPr>
              <a:picLocks noChangeAspect="1"/>
            </p:cNvPicPr>
            <p:nvPr/>
          </p:nvPicPr>
          <p:blipFill rotWithShape="1">
            <a:blip r:embed="rId6"/>
            <a:srcRect t="51141"/>
            <a:stretch/>
          </p:blipFill>
          <p:spPr>
            <a:xfrm>
              <a:off x="4126534" y="6045581"/>
              <a:ext cx="387176" cy="646331"/>
            </a:xfrm>
            <a:prstGeom prst="rect">
              <a:avLst/>
            </a:prstGeom>
          </p:spPr>
        </p:pic>
      </p:grpSp>
      <p:sp>
        <p:nvSpPr>
          <p:cNvPr id="10" name="TextBox 9">
            <a:extLst>
              <a:ext uri="{FF2B5EF4-FFF2-40B4-BE49-F238E27FC236}">
                <a16:creationId xmlns:a16="http://schemas.microsoft.com/office/drawing/2014/main" id="{2A07D4B3-35ED-E088-BA18-584CF25BA01F}"/>
              </a:ext>
            </a:extLst>
          </p:cNvPr>
          <p:cNvSpPr txBox="1"/>
          <p:nvPr/>
        </p:nvSpPr>
        <p:spPr>
          <a:xfrm>
            <a:off x="477653" y="483700"/>
            <a:ext cx="510628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Baseline risk of flooding</a:t>
            </a:r>
          </a:p>
        </p:txBody>
      </p:sp>
      <p:grpSp>
        <p:nvGrpSpPr>
          <p:cNvPr id="12" name="Group 11">
            <a:extLst>
              <a:ext uri="{FF2B5EF4-FFF2-40B4-BE49-F238E27FC236}">
                <a16:creationId xmlns:a16="http://schemas.microsoft.com/office/drawing/2014/main" id="{96B9AE01-C3D4-830C-EEFF-FA55B524B58A}"/>
              </a:ext>
            </a:extLst>
          </p:cNvPr>
          <p:cNvGrpSpPr/>
          <p:nvPr/>
        </p:nvGrpSpPr>
        <p:grpSpPr>
          <a:xfrm>
            <a:off x="689892" y="853032"/>
            <a:ext cx="4174576" cy="4913095"/>
            <a:chOff x="6333893" y="858815"/>
            <a:chExt cx="3368319" cy="4137236"/>
          </a:xfrm>
        </p:grpSpPr>
        <p:pic>
          <p:nvPicPr>
            <p:cNvPr id="13" name="Picture 12">
              <a:extLst>
                <a:ext uri="{FF2B5EF4-FFF2-40B4-BE49-F238E27FC236}">
                  <a16:creationId xmlns:a16="http://schemas.microsoft.com/office/drawing/2014/main" id="{04A2B17A-BDA1-6CF2-24A2-1BBC6A5124B4}"/>
                </a:ext>
              </a:extLst>
            </p:cNvPr>
            <p:cNvPicPr>
              <a:picLocks noChangeAspect="1"/>
            </p:cNvPicPr>
            <p:nvPr/>
          </p:nvPicPr>
          <p:blipFill rotWithShape="1">
            <a:blip r:embed="rId7"/>
            <a:srcRect b="25532"/>
            <a:stretch/>
          </p:blipFill>
          <p:spPr>
            <a:xfrm>
              <a:off x="6333893" y="858815"/>
              <a:ext cx="3368319" cy="4137236"/>
            </a:xfrm>
            <a:prstGeom prst="rect">
              <a:avLst/>
            </a:prstGeom>
          </p:spPr>
        </p:pic>
        <p:sp>
          <p:nvSpPr>
            <p:cNvPr id="14" name="Rectangle 13">
              <a:extLst>
                <a:ext uri="{FF2B5EF4-FFF2-40B4-BE49-F238E27FC236}">
                  <a16:creationId xmlns:a16="http://schemas.microsoft.com/office/drawing/2014/main" id="{17E5D2F9-192A-38BD-9B00-13340CC919AF}"/>
                </a:ext>
              </a:extLst>
            </p:cNvPr>
            <p:cNvSpPr/>
            <p:nvPr/>
          </p:nvSpPr>
          <p:spPr>
            <a:xfrm>
              <a:off x="6333893" y="1672683"/>
              <a:ext cx="384994" cy="23752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EF0E09CB-47D2-D65A-C710-9349889D1BE1}"/>
              </a:ext>
            </a:extLst>
          </p:cNvPr>
          <p:cNvSpPr txBox="1"/>
          <p:nvPr/>
        </p:nvSpPr>
        <p:spPr>
          <a:xfrm>
            <a:off x="6926011" y="508894"/>
            <a:ext cx="510628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Risk of flooding with a dam</a:t>
            </a:r>
          </a:p>
        </p:txBody>
      </p:sp>
    </p:spTree>
    <p:extLst>
      <p:ext uri="{BB962C8B-B14F-4D97-AF65-F5344CB8AC3E}">
        <p14:creationId xmlns:p14="http://schemas.microsoft.com/office/powerpoint/2010/main" val="281824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B3D7-5B28-35A7-B5BF-7429AD8EAC8E}"/>
              </a:ext>
            </a:extLst>
          </p:cNvPr>
          <p:cNvSpPr>
            <a:spLocks noGrp="1"/>
          </p:cNvSpPr>
          <p:nvPr>
            <p:ph type="title"/>
          </p:nvPr>
        </p:nvSpPr>
        <p:spPr/>
        <p:txBody>
          <a:bodyPr/>
          <a:lstStyle/>
          <a:p>
            <a:r>
              <a:rPr lang="en-US" dirty="0"/>
              <a:t>Graphs</a:t>
            </a:r>
          </a:p>
        </p:txBody>
      </p:sp>
      <p:sp>
        <p:nvSpPr>
          <p:cNvPr id="3" name="Content Placeholder 2">
            <a:extLst>
              <a:ext uri="{FF2B5EF4-FFF2-40B4-BE49-F238E27FC236}">
                <a16:creationId xmlns:a16="http://schemas.microsoft.com/office/drawing/2014/main" id="{165FAA78-829B-D56E-3F92-8D37172B24C7}"/>
              </a:ext>
            </a:extLst>
          </p:cNvPr>
          <p:cNvSpPr>
            <a:spLocks noGrp="1"/>
          </p:cNvSpPr>
          <p:nvPr>
            <p:ph idx="1"/>
          </p:nvPr>
        </p:nvSpPr>
        <p:spPr>
          <a:xfrm>
            <a:off x="838198" y="1825625"/>
            <a:ext cx="6353129" cy="4351338"/>
          </a:xfrm>
        </p:spPr>
        <p:txBody>
          <a:bodyPr>
            <a:normAutofit/>
          </a:bodyPr>
          <a:lstStyle/>
          <a:p>
            <a:r>
              <a:rPr lang="en-US" b="0" i="0" u="none" strike="noStrike" dirty="0">
                <a:effectLst/>
              </a:rPr>
              <a:t>Display numeric information in an illustrative way.</a:t>
            </a:r>
          </a:p>
          <a:p>
            <a:pPr marL="0" indent="0">
              <a:buNone/>
            </a:pPr>
            <a:endParaRPr lang="en-US" b="0" i="0" u="none" strike="noStrike" dirty="0">
              <a:effectLst/>
            </a:endParaRPr>
          </a:p>
        </p:txBody>
      </p:sp>
      <p:grpSp>
        <p:nvGrpSpPr>
          <p:cNvPr id="18" name="Group 17">
            <a:extLst>
              <a:ext uri="{FF2B5EF4-FFF2-40B4-BE49-F238E27FC236}">
                <a16:creationId xmlns:a16="http://schemas.microsoft.com/office/drawing/2014/main" id="{391A1C86-0AA2-77CA-295C-B54CCB1F73E5}"/>
              </a:ext>
            </a:extLst>
          </p:cNvPr>
          <p:cNvGrpSpPr/>
          <p:nvPr/>
        </p:nvGrpSpPr>
        <p:grpSpPr>
          <a:xfrm>
            <a:off x="6814025" y="961970"/>
            <a:ext cx="4936360" cy="5504039"/>
            <a:chOff x="6814025" y="961970"/>
            <a:chExt cx="4936360" cy="5504039"/>
          </a:xfrm>
        </p:grpSpPr>
        <p:grpSp>
          <p:nvGrpSpPr>
            <p:cNvPr id="17" name="Group 16">
              <a:extLst>
                <a:ext uri="{FF2B5EF4-FFF2-40B4-BE49-F238E27FC236}">
                  <a16:creationId xmlns:a16="http://schemas.microsoft.com/office/drawing/2014/main" id="{F2450382-14B8-1CC4-10D8-9B614E963781}"/>
                </a:ext>
              </a:extLst>
            </p:cNvPr>
            <p:cNvGrpSpPr/>
            <p:nvPr/>
          </p:nvGrpSpPr>
          <p:grpSpPr>
            <a:xfrm>
              <a:off x="6814025" y="961970"/>
              <a:ext cx="4863372" cy="3844872"/>
              <a:chOff x="6814025" y="961970"/>
              <a:chExt cx="4863372" cy="3844872"/>
            </a:xfrm>
          </p:grpSpPr>
          <p:pic>
            <p:nvPicPr>
              <p:cNvPr id="9" name="Picture 8">
                <a:extLst>
                  <a:ext uri="{FF2B5EF4-FFF2-40B4-BE49-F238E27FC236}">
                    <a16:creationId xmlns:a16="http://schemas.microsoft.com/office/drawing/2014/main" id="{B12D5950-2457-E955-4CB9-6F4546013991}"/>
                  </a:ext>
                </a:extLst>
              </p:cNvPr>
              <p:cNvPicPr>
                <a:picLocks noChangeAspect="1"/>
              </p:cNvPicPr>
              <p:nvPr/>
            </p:nvPicPr>
            <p:blipFill>
              <a:blip r:embed="rId4"/>
              <a:stretch>
                <a:fillRect/>
              </a:stretch>
            </p:blipFill>
            <p:spPr>
              <a:xfrm>
                <a:off x="9385599" y="961970"/>
                <a:ext cx="2291798" cy="2147869"/>
              </a:xfrm>
              <a:prstGeom prst="rect">
                <a:avLst/>
              </a:prstGeom>
            </p:spPr>
          </p:pic>
          <p:pic>
            <p:nvPicPr>
              <p:cNvPr id="12" name="Picture 11">
                <a:extLst>
                  <a:ext uri="{FF2B5EF4-FFF2-40B4-BE49-F238E27FC236}">
                    <a16:creationId xmlns:a16="http://schemas.microsoft.com/office/drawing/2014/main" id="{AE65C024-569C-33ED-C54C-696AD3A11EC3}"/>
                  </a:ext>
                </a:extLst>
              </p:cNvPr>
              <p:cNvPicPr>
                <a:picLocks noChangeAspect="1"/>
              </p:cNvPicPr>
              <p:nvPr/>
            </p:nvPicPr>
            <p:blipFill>
              <a:blip r:embed="rId5"/>
              <a:stretch>
                <a:fillRect/>
              </a:stretch>
            </p:blipFill>
            <p:spPr>
              <a:xfrm>
                <a:off x="6814025" y="2442055"/>
                <a:ext cx="2754281" cy="2364787"/>
              </a:xfrm>
              <a:prstGeom prst="rect">
                <a:avLst/>
              </a:prstGeom>
            </p:spPr>
          </p:pic>
        </p:grpSp>
        <p:pic>
          <p:nvPicPr>
            <p:cNvPr id="10" name="Picture 9">
              <a:extLst>
                <a:ext uri="{FF2B5EF4-FFF2-40B4-BE49-F238E27FC236}">
                  <a16:creationId xmlns:a16="http://schemas.microsoft.com/office/drawing/2014/main" id="{4A123FB4-7AC9-0246-B714-BEF15B573EFC}"/>
                </a:ext>
              </a:extLst>
            </p:cNvPr>
            <p:cNvPicPr>
              <a:picLocks noChangeAspect="1"/>
            </p:cNvPicPr>
            <p:nvPr/>
          </p:nvPicPr>
          <p:blipFill>
            <a:blip r:embed="rId6"/>
            <a:stretch>
              <a:fillRect/>
            </a:stretch>
          </p:blipFill>
          <p:spPr>
            <a:xfrm>
              <a:off x="9385599" y="4101223"/>
              <a:ext cx="2364786" cy="2364786"/>
            </a:xfrm>
            <a:prstGeom prst="rect">
              <a:avLst/>
            </a:prstGeom>
          </p:spPr>
        </p:pic>
      </p:grpSp>
    </p:spTree>
    <p:custDataLst>
      <p:tags r:id="rId1"/>
    </p:custDataLst>
    <p:extLst>
      <p:ext uri="{BB962C8B-B14F-4D97-AF65-F5344CB8AC3E}">
        <p14:creationId xmlns:p14="http://schemas.microsoft.com/office/powerpoint/2010/main" val="1729487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8F980-07D4-5C4C-0941-CEC2F9B5F92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99360F7-2D27-B9B5-7D94-664BF239A86C}"/>
              </a:ext>
            </a:extLst>
          </p:cNvPr>
          <p:cNvGrpSpPr/>
          <p:nvPr/>
        </p:nvGrpSpPr>
        <p:grpSpPr>
          <a:xfrm>
            <a:off x="7198033" y="853033"/>
            <a:ext cx="4174576" cy="4913094"/>
            <a:chOff x="2101728" y="858815"/>
            <a:chExt cx="3279578" cy="4137235"/>
          </a:xfrm>
        </p:grpSpPr>
        <p:pic>
          <p:nvPicPr>
            <p:cNvPr id="5" name="Picture 4">
              <a:extLst>
                <a:ext uri="{FF2B5EF4-FFF2-40B4-BE49-F238E27FC236}">
                  <a16:creationId xmlns:a16="http://schemas.microsoft.com/office/drawing/2014/main" id="{3D1E8682-6372-FB60-F5D1-287476DCA389}"/>
                </a:ext>
              </a:extLst>
            </p:cNvPr>
            <p:cNvPicPr>
              <a:picLocks noChangeAspect="1"/>
            </p:cNvPicPr>
            <p:nvPr/>
          </p:nvPicPr>
          <p:blipFill rotWithShape="1">
            <a:blip r:embed="rId3"/>
            <a:srcRect b="25532"/>
            <a:stretch/>
          </p:blipFill>
          <p:spPr>
            <a:xfrm>
              <a:off x="2101728" y="858815"/>
              <a:ext cx="3279578" cy="4137235"/>
            </a:xfrm>
            <a:prstGeom prst="rect">
              <a:avLst/>
            </a:prstGeom>
          </p:spPr>
        </p:pic>
        <p:sp>
          <p:nvSpPr>
            <p:cNvPr id="6" name="Rectangle 5">
              <a:extLst>
                <a:ext uri="{FF2B5EF4-FFF2-40B4-BE49-F238E27FC236}">
                  <a16:creationId xmlns:a16="http://schemas.microsoft.com/office/drawing/2014/main" id="{5BB32394-2E6C-1848-9A25-1899E4E14827}"/>
                </a:ext>
              </a:extLst>
            </p:cNvPr>
            <p:cNvSpPr/>
            <p:nvPr/>
          </p:nvSpPr>
          <p:spPr>
            <a:xfrm>
              <a:off x="2101728" y="1672683"/>
              <a:ext cx="384994" cy="23752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a:extLst>
              <a:ext uri="{FF2B5EF4-FFF2-40B4-BE49-F238E27FC236}">
                <a16:creationId xmlns:a16="http://schemas.microsoft.com/office/drawing/2014/main" id="{8EC72EA5-EF3B-62C0-EBF5-72EABBA8E9E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4882411" y="2101490"/>
            <a:ext cx="2125662" cy="1017270"/>
          </a:xfrm>
          <a:prstGeom prst="rect">
            <a:avLst/>
          </a:prstGeom>
        </p:spPr>
      </p:pic>
      <p:grpSp>
        <p:nvGrpSpPr>
          <p:cNvPr id="4" name="Group 3">
            <a:extLst>
              <a:ext uri="{FF2B5EF4-FFF2-40B4-BE49-F238E27FC236}">
                <a16:creationId xmlns:a16="http://schemas.microsoft.com/office/drawing/2014/main" id="{9919517F-3A07-8573-0EE1-47813201A332}"/>
              </a:ext>
            </a:extLst>
          </p:cNvPr>
          <p:cNvGrpSpPr/>
          <p:nvPr/>
        </p:nvGrpSpPr>
        <p:grpSpPr>
          <a:xfrm>
            <a:off x="0" y="5937869"/>
            <a:ext cx="5873260" cy="1101106"/>
            <a:chOff x="4126534" y="5590806"/>
            <a:chExt cx="5873260" cy="1101106"/>
          </a:xfrm>
        </p:grpSpPr>
        <p:pic>
          <p:nvPicPr>
            <p:cNvPr id="7" name="Picture 6">
              <a:extLst>
                <a:ext uri="{FF2B5EF4-FFF2-40B4-BE49-F238E27FC236}">
                  <a16:creationId xmlns:a16="http://schemas.microsoft.com/office/drawing/2014/main" id="{5FAAC920-32DF-1AD7-39E4-12C3A172F1CE}"/>
                </a:ext>
              </a:extLst>
            </p:cNvPr>
            <p:cNvPicPr>
              <a:picLocks noChangeAspect="1"/>
            </p:cNvPicPr>
            <p:nvPr/>
          </p:nvPicPr>
          <p:blipFill rotWithShape="1">
            <a:blip r:embed="rId6"/>
            <a:srcRect r="18980" b="60509"/>
            <a:stretch/>
          </p:blipFill>
          <p:spPr>
            <a:xfrm>
              <a:off x="4126534" y="5599843"/>
              <a:ext cx="313690" cy="522411"/>
            </a:xfrm>
            <a:prstGeom prst="rect">
              <a:avLst/>
            </a:prstGeom>
          </p:spPr>
        </p:pic>
        <p:sp>
          <p:nvSpPr>
            <p:cNvPr id="8" name="TextBox 7">
              <a:extLst>
                <a:ext uri="{FF2B5EF4-FFF2-40B4-BE49-F238E27FC236}">
                  <a16:creationId xmlns:a16="http://schemas.microsoft.com/office/drawing/2014/main" id="{DD59CBAC-F3B2-84B4-3A1B-9EE5B50D21E9}"/>
                </a:ext>
              </a:extLst>
            </p:cNvPr>
            <p:cNvSpPr txBox="1"/>
            <p:nvPr/>
          </p:nvSpPr>
          <p:spPr>
            <a:xfrm>
              <a:off x="4426925" y="5590806"/>
              <a:ext cx="5572869" cy="871970"/>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Days on which flooding occurs</a:t>
              </a:r>
            </a:p>
            <a:p>
              <a:pPr>
                <a:lnSpc>
                  <a:spcPct val="150000"/>
                </a:lnSpc>
              </a:pPr>
              <a:r>
                <a:rPr lang="en-US" dirty="0">
                  <a:latin typeface="Arial" panose="020B0604020202020204" pitchFamily="34" charset="0"/>
                  <a:cs typeface="Arial" panose="020B0604020202020204" pitchFamily="34" charset="0"/>
                </a:rPr>
                <a:t>Days on which flooding does NOT occur</a:t>
              </a:r>
            </a:p>
          </p:txBody>
        </p:sp>
        <p:pic>
          <p:nvPicPr>
            <p:cNvPr id="9" name="Picture 8">
              <a:extLst>
                <a:ext uri="{FF2B5EF4-FFF2-40B4-BE49-F238E27FC236}">
                  <a16:creationId xmlns:a16="http://schemas.microsoft.com/office/drawing/2014/main" id="{D0A3AF26-8D18-3E80-CD1F-567CD6D610FD}"/>
                </a:ext>
              </a:extLst>
            </p:cNvPr>
            <p:cNvPicPr>
              <a:picLocks noChangeAspect="1"/>
            </p:cNvPicPr>
            <p:nvPr/>
          </p:nvPicPr>
          <p:blipFill rotWithShape="1">
            <a:blip r:embed="rId6"/>
            <a:srcRect t="51141"/>
            <a:stretch/>
          </p:blipFill>
          <p:spPr>
            <a:xfrm>
              <a:off x="4126534" y="6045581"/>
              <a:ext cx="387176" cy="646331"/>
            </a:xfrm>
            <a:prstGeom prst="rect">
              <a:avLst/>
            </a:prstGeom>
          </p:spPr>
        </p:pic>
      </p:grpSp>
      <p:sp>
        <p:nvSpPr>
          <p:cNvPr id="10" name="TextBox 9">
            <a:extLst>
              <a:ext uri="{FF2B5EF4-FFF2-40B4-BE49-F238E27FC236}">
                <a16:creationId xmlns:a16="http://schemas.microsoft.com/office/drawing/2014/main" id="{D9336A59-BC61-B54B-24E8-934559DCD065}"/>
              </a:ext>
            </a:extLst>
          </p:cNvPr>
          <p:cNvSpPr txBox="1"/>
          <p:nvPr/>
        </p:nvSpPr>
        <p:spPr>
          <a:xfrm>
            <a:off x="477653" y="483700"/>
            <a:ext cx="510628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Baseline risk of flooding</a:t>
            </a:r>
          </a:p>
        </p:txBody>
      </p:sp>
      <p:grpSp>
        <p:nvGrpSpPr>
          <p:cNvPr id="12" name="Group 11">
            <a:extLst>
              <a:ext uri="{FF2B5EF4-FFF2-40B4-BE49-F238E27FC236}">
                <a16:creationId xmlns:a16="http://schemas.microsoft.com/office/drawing/2014/main" id="{C45387C4-A7DA-D4D2-8F02-8AF0261D1895}"/>
              </a:ext>
            </a:extLst>
          </p:cNvPr>
          <p:cNvGrpSpPr/>
          <p:nvPr/>
        </p:nvGrpSpPr>
        <p:grpSpPr>
          <a:xfrm>
            <a:off x="689892" y="853032"/>
            <a:ext cx="4174576" cy="4913095"/>
            <a:chOff x="6333893" y="858815"/>
            <a:chExt cx="3368319" cy="4137236"/>
          </a:xfrm>
        </p:grpSpPr>
        <p:pic>
          <p:nvPicPr>
            <p:cNvPr id="13" name="Picture 12">
              <a:extLst>
                <a:ext uri="{FF2B5EF4-FFF2-40B4-BE49-F238E27FC236}">
                  <a16:creationId xmlns:a16="http://schemas.microsoft.com/office/drawing/2014/main" id="{F34FF723-FEB2-002A-8B90-CD9FB17322E0}"/>
                </a:ext>
              </a:extLst>
            </p:cNvPr>
            <p:cNvPicPr>
              <a:picLocks noChangeAspect="1"/>
            </p:cNvPicPr>
            <p:nvPr/>
          </p:nvPicPr>
          <p:blipFill rotWithShape="1">
            <a:blip r:embed="rId7"/>
            <a:srcRect b="25532"/>
            <a:stretch/>
          </p:blipFill>
          <p:spPr>
            <a:xfrm>
              <a:off x="6333893" y="858815"/>
              <a:ext cx="3368319" cy="4137236"/>
            </a:xfrm>
            <a:prstGeom prst="rect">
              <a:avLst/>
            </a:prstGeom>
          </p:spPr>
        </p:pic>
        <p:sp>
          <p:nvSpPr>
            <p:cNvPr id="14" name="Rectangle 13">
              <a:extLst>
                <a:ext uri="{FF2B5EF4-FFF2-40B4-BE49-F238E27FC236}">
                  <a16:creationId xmlns:a16="http://schemas.microsoft.com/office/drawing/2014/main" id="{34A9ABE4-6879-6DE3-C9F4-25817FE6A0C8}"/>
                </a:ext>
              </a:extLst>
            </p:cNvPr>
            <p:cNvSpPr/>
            <p:nvPr/>
          </p:nvSpPr>
          <p:spPr>
            <a:xfrm>
              <a:off x="6333893" y="1672683"/>
              <a:ext cx="384994" cy="23752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CCB4342-B35B-BEEB-DF41-47C70B3E53B9}"/>
              </a:ext>
            </a:extLst>
          </p:cNvPr>
          <p:cNvSpPr txBox="1"/>
          <p:nvPr/>
        </p:nvSpPr>
        <p:spPr>
          <a:xfrm>
            <a:off x="6926011" y="508894"/>
            <a:ext cx="510628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Risk of flooding with a dam</a:t>
            </a:r>
          </a:p>
        </p:txBody>
      </p:sp>
      <p:pic>
        <p:nvPicPr>
          <p:cNvPr id="2" name="Picture 1">
            <a:extLst>
              <a:ext uri="{FF2B5EF4-FFF2-40B4-BE49-F238E27FC236}">
                <a16:creationId xmlns:a16="http://schemas.microsoft.com/office/drawing/2014/main" id="{38818A16-FF72-BD64-BE41-50F445C9D5B2}"/>
              </a:ext>
            </a:extLst>
          </p:cNvPr>
          <p:cNvPicPr>
            <a:picLocks noChangeAspect="1"/>
          </p:cNvPicPr>
          <p:nvPr/>
        </p:nvPicPr>
        <p:blipFill rotWithShape="1">
          <a:blip r:embed="rId8">
            <a:duotone>
              <a:prstClr val="black"/>
              <a:srgbClr val="FF0000">
                <a:tint val="45000"/>
                <a:satMod val="400000"/>
              </a:srgbClr>
            </a:duotone>
          </a:blip>
          <a:srcRect l="50092" t="62444" r="46273" b="32755"/>
          <a:stretch/>
        </p:blipFill>
        <p:spPr>
          <a:xfrm>
            <a:off x="3480186" y="5092558"/>
            <a:ext cx="193410" cy="369467"/>
          </a:xfrm>
          <a:prstGeom prst="rect">
            <a:avLst/>
          </a:prstGeom>
        </p:spPr>
      </p:pic>
    </p:spTree>
    <p:extLst>
      <p:ext uri="{BB962C8B-B14F-4D97-AF65-F5344CB8AC3E}">
        <p14:creationId xmlns:p14="http://schemas.microsoft.com/office/powerpoint/2010/main" val="224413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CAA4-C096-377A-22D4-148AAB4F0E91}"/>
              </a:ext>
            </a:extLst>
          </p:cNvPr>
          <p:cNvSpPr>
            <a:spLocks noGrp="1"/>
          </p:cNvSpPr>
          <p:nvPr>
            <p:ph type="title"/>
          </p:nvPr>
        </p:nvSpPr>
        <p:spPr/>
        <p:txBody>
          <a:bodyPr/>
          <a:lstStyle/>
          <a:p>
            <a:r>
              <a:rPr lang="en-US" dirty="0"/>
              <a:t>Icon Array</a:t>
            </a:r>
          </a:p>
        </p:txBody>
      </p:sp>
      <p:sp>
        <p:nvSpPr>
          <p:cNvPr id="13" name="Content Placeholder 2">
            <a:extLst>
              <a:ext uri="{FF2B5EF4-FFF2-40B4-BE49-F238E27FC236}">
                <a16:creationId xmlns:a16="http://schemas.microsoft.com/office/drawing/2014/main" id="{018A85F9-01D5-4365-2657-3B7BF557CB7C}"/>
              </a:ext>
            </a:extLst>
          </p:cNvPr>
          <p:cNvSpPr>
            <a:spLocks noGrp="1"/>
          </p:cNvSpPr>
          <p:nvPr>
            <p:ph idx="1"/>
          </p:nvPr>
        </p:nvSpPr>
        <p:spPr>
          <a:xfrm>
            <a:off x="838200" y="1690688"/>
            <a:ext cx="10815083" cy="4351338"/>
          </a:xfrm>
        </p:spPr>
        <p:txBody>
          <a:bodyPr>
            <a:normAutofit/>
          </a:bodyPr>
          <a:lstStyle/>
          <a:p>
            <a:pPr marL="0" indent="0">
              <a:buNone/>
            </a:pPr>
            <a:r>
              <a:rPr lang="en-US" dirty="0"/>
              <a:t>Visually depicts </a:t>
            </a:r>
            <a:r>
              <a:rPr lang="en-US" u="sng" dirty="0"/>
              <a:t>a set-subset relationship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rPr>
              <a:t>Set</a:t>
            </a:r>
            <a:r>
              <a:rPr kumimoji="0" lang="en-US" sz="3600" b="0" i="0" u="none" strike="noStrike" kern="1200" cap="none" spc="0" normalizeH="0" baseline="0" noProof="0" dirty="0">
                <a:ln>
                  <a:noFill/>
                </a:ln>
                <a:solidFill>
                  <a:prstClr val="black"/>
                </a:solidFill>
                <a:effectLst/>
                <a:uLnTx/>
                <a:uFillTx/>
              </a:rPr>
              <a:t>: the entire set of elements or people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rPr>
              <a:t>Subset: </a:t>
            </a:r>
            <a:r>
              <a:rPr kumimoji="0" lang="en-US" sz="3600" b="0" i="0" u="none" strike="noStrike" kern="1200" cap="none" spc="0" normalizeH="0" baseline="0" noProof="0" dirty="0">
                <a:ln>
                  <a:noFill/>
                </a:ln>
                <a:solidFill>
                  <a:prstClr val="black"/>
                </a:solidFill>
                <a:effectLst/>
                <a:uLnTx/>
                <a:uFillTx/>
              </a:rPr>
              <a:t>a specific group of interest, within the set </a:t>
            </a:r>
          </a:p>
          <a:p>
            <a:endParaRPr lang="en-US" u="sng" dirty="0"/>
          </a:p>
          <a:p>
            <a:endParaRPr lang="en-US" u="sng" dirty="0"/>
          </a:p>
          <a:p>
            <a:endParaRPr lang="en-US" u="sng" dirty="0"/>
          </a:p>
          <a:p>
            <a:pPr marL="0" indent="0">
              <a:buNone/>
            </a:pPr>
            <a:endParaRPr lang="en-US" dirty="0"/>
          </a:p>
        </p:txBody>
      </p:sp>
    </p:spTree>
    <p:custDataLst>
      <p:tags r:id="rId1"/>
    </p:custDataLst>
    <p:extLst>
      <p:ext uri="{BB962C8B-B14F-4D97-AF65-F5344CB8AC3E}">
        <p14:creationId xmlns:p14="http://schemas.microsoft.com/office/powerpoint/2010/main" val="2188473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CAA4-C096-377A-22D4-148AAB4F0E91}"/>
              </a:ext>
            </a:extLst>
          </p:cNvPr>
          <p:cNvSpPr>
            <a:spLocks noGrp="1"/>
          </p:cNvSpPr>
          <p:nvPr>
            <p:ph type="title"/>
          </p:nvPr>
        </p:nvSpPr>
        <p:spPr/>
        <p:txBody>
          <a:bodyPr/>
          <a:lstStyle/>
          <a:p>
            <a:r>
              <a:rPr lang="en-US" dirty="0"/>
              <a:t>Icon Array</a:t>
            </a:r>
          </a:p>
        </p:txBody>
      </p:sp>
      <p:sp>
        <p:nvSpPr>
          <p:cNvPr id="13" name="Content Placeholder 2">
            <a:extLst>
              <a:ext uri="{FF2B5EF4-FFF2-40B4-BE49-F238E27FC236}">
                <a16:creationId xmlns:a16="http://schemas.microsoft.com/office/drawing/2014/main" id="{018A85F9-01D5-4365-2657-3B7BF557CB7C}"/>
              </a:ext>
            </a:extLst>
          </p:cNvPr>
          <p:cNvSpPr>
            <a:spLocks noGrp="1"/>
          </p:cNvSpPr>
          <p:nvPr>
            <p:ph idx="1"/>
          </p:nvPr>
        </p:nvSpPr>
        <p:spPr>
          <a:xfrm>
            <a:off x="838200" y="1690688"/>
            <a:ext cx="10815083" cy="4351338"/>
          </a:xfrm>
        </p:spPr>
        <p:txBody>
          <a:bodyPr>
            <a:normAutofit/>
          </a:bodyPr>
          <a:lstStyle/>
          <a:p>
            <a:pPr marL="0" indent="0">
              <a:buNone/>
            </a:pPr>
            <a:r>
              <a:rPr lang="en-US" dirty="0"/>
              <a:t>Visually depicts </a:t>
            </a:r>
            <a:r>
              <a:rPr lang="en-US" u="sng" dirty="0"/>
              <a:t>a set-subset relationship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rPr>
              <a:t>Set</a:t>
            </a:r>
            <a:r>
              <a:rPr kumimoji="0" lang="en-US" sz="3600" b="0" i="0" u="none" strike="noStrike" kern="1200" cap="none" spc="0" normalizeH="0" baseline="0" noProof="0" dirty="0">
                <a:ln>
                  <a:noFill/>
                </a:ln>
                <a:solidFill>
                  <a:prstClr val="black"/>
                </a:solidFill>
                <a:effectLst/>
                <a:uLnTx/>
                <a:uFillTx/>
              </a:rPr>
              <a:t>: the entire set of elements or people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rPr>
              <a:t>Subset: </a:t>
            </a:r>
            <a:r>
              <a:rPr kumimoji="0" lang="en-US" sz="3600" b="0" i="0" u="none" strike="noStrike" kern="1200" cap="none" spc="0" normalizeH="0" baseline="0" noProof="0" dirty="0">
                <a:ln>
                  <a:noFill/>
                </a:ln>
                <a:solidFill>
                  <a:prstClr val="black"/>
                </a:solidFill>
                <a:effectLst/>
                <a:uLnTx/>
                <a:uFillTx/>
              </a:rPr>
              <a:t>a specific group of interest, within the set </a:t>
            </a:r>
          </a:p>
          <a:p>
            <a:endParaRPr lang="en-US" u="sng" dirty="0"/>
          </a:p>
          <a:p>
            <a:endParaRPr lang="en-US" u="sng" dirty="0"/>
          </a:p>
          <a:p>
            <a:endParaRPr lang="en-US" u="sng" dirty="0"/>
          </a:p>
          <a:p>
            <a:pPr marL="0" indent="0">
              <a:buNone/>
            </a:pPr>
            <a:endParaRPr lang="en-US" dirty="0"/>
          </a:p>
        </p:txBody>
      </p:sp>
    </p:spTree>
    <p:custDataLst>
      <p:tags r:id="rId1"/>
    </p:custDataLst>
    <p:extLst>
      <p:ext uri="{BB962C8B-B14F-4D97-AF65-F5344CB8AC3E}">
        <p14:creationId xmlns:p14="http://schemas.microsoft.com/office/powerpoint/2010/main" val="268631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CAA4-C096-377A-22D4-148AAB4F0E91}"/>
              </a:ext>
            </a:extLst>
          </p:cNvPr>
          <p:cNvSpPr>
            <a:spLocks noGrp="1"/>
          </p:cNvSpPr>
          <p:nvPr>
            <p:ph type="title"/>
          </p:nvPr>
        </p:nvSpPr>
        <p:spPr/>
        <p:txBody>
          <a:bodyPr/>
          <a:lstStyle/>
          <a:p>
            <a:r>
              <a:rPr lang="en-US" dirty="0"/>
              <a:t>Icon Array</a:t>
            </a:r>
          </a:p>
        </p:txBody>
      </p:sp>
      <p:sp>
        <p:nvSpPr>
          <p:cNvPr id="14" name="Content Placeholder 13">
            <a:extLst>
              <a:ext uri="{FF2B5EF4-FFF2-40B4-BE49-F238E27FC236}">
                <a16:creationId xmlns:a16="http://schemas.microsoft.com/office/drawing/2014/main" id="{486F648E-1865-2EFC-69A8-7F71B475C7E3}"/>
              </a:ext>
            </a:extLst>
          </p:cNvPr>
          <p:cNvSpPr>
            <a:spLocks noGrp="1"/>
          </p:cNvSpPr>
          <p:nvPr>
            <p:ph sz="half" idx="1"/>
          </p:nvPr>
        </p:nvSpPr>
        <p:spPr>
          <a:xfrm>
            <a:off x="639001" y="1820899"/>
            <a:ext cx="6755834" cy="4351338"/>
          </a:xfrm>
        </p:spPr>
        <p:txBody>
          <a:bodyPr>
            <a:normAutofit/>
          </a:bodyPr>
          <a:lstStyle/>
          <a:p>
            <a:pPr>
              <a:spcBef>
                <a:spcPts val="500"/>
              </a:spcBef>
              <a:defRPr/>
            </a:pPr>
            <a:r>
              <a:rPr kumimoji="0" lang="en-US" sz="2800" b="1" i="0" u="none" strike="noStrike" kern="1200" cap="none" spc="0" normalizeH="0" baseline="0" noProof="0" dirty="0">
                <a:ln>
                  <a:noFill/>
                </a:ln>
                <a:solidFill>
                  <a:prstClr val="black"/>
                </a:solidFill>
                <a:effectLst/>
                <a:uLnTx/>
                <a:uFillTx/>
              </a:rPr>
              <a:t>Set</a:t>
            </a:r>
            <a:r>
              <a:rPr kumimoji="0" lang="en-US" sz="2800" b="0" i="0" u="none" strike="noStrike" kern="1200" cap="none" spc="0" normalizeH="0" baseline="0" noProof="0" dirty="0">
                <a:ln>
                  <a:noFill/>
                </a:ln>
                <a:solidFill>
                  <a:prstClr val="black"/>
                </a:solidFill>
                <a:effectLst/>
                <a:uLnTx/>
                <a:uFillTx/>
              </a:rPr>
              <a:t>: the entire set of elements or people</a:t>
            </a:r>
            <a:br>
              <a:rPr kumimoji="0" lang="en-US" sz="2800" b="0" i="0" u="none" strike="noStrike" kern="1200" cap="none" spc="0" normalizeH="0" baseline="0" noProof="0" dirty="0">
                <a:ln>
                  <a:noFill/>
                </a:ln>
                <a:solidFill>
                  <a:prstClr val="black"/>
                </a:solidFill>
                <a:effectLst/>
                <a:uLnTx/>
                <a:uFillTx/>
              </a:rPr>
            </a:br>
            <a:br>
              <a:rPr kumimoji="0" lang="en-US" sz="2800" b="0" i="0" u="none" strike="noStrike" kern="1200" cap="none" spc="0" normalizeH="0" baseline="0" noProof="0" dirty="0">
                <a:ln>
                  <a:noFill/>
                </a:ln>
                <a:solidFill>
                  <a:prstClr val="black"/>
                </a:solidFill>
                <a:effectLst/>
                <a:uLnTx/>
                <a:uFillTx/>
              </a:rPr>
            </a:br>
            <a:endParaRPr kumimoji="0" lang="en-US" sz="2800" b="0" i="0" u="none" strike="noStrike" kern="1200" cap="none" spc="0" normalizeH="0" baseline="0" noProof="0" dirty="0">
              <a:ln>
                <a:noFill/>
              </a:ln>
              <a:solidFill>
                <a:prstClr val="black"/>
              </a:solidFill>
              <a:effectLst/>
              <a:uLnTx/>
              <a:uFillTx/>
            </a:endParaRPr>
          </a:p>
          <a:p>
            <a:pPr>
              <a:spcBef>
                <a:spcPts val="500"/>
              </a:spcBef>
              <a:defRPr/>
            </a:pPr>
            <a:r>
              <a:rPr kumimoji="0" lang="en-US" sz="2800" b="1" i="0" u="none" strike="noStrike" kern="1200" cap="none" spc="0" normalizeH="0" baseline="0" noProof="0" dirty="0">
                <a:ln>
                  <a:noFill/>
                </a:ln>
                <a:solidFill>
                  <a:prstClr val="black"/>
                </a:solidFill>
                <a:effectLst/>
                <a:uLnTx/>
                <a:uFillTx/>
              </a:rPr>
              <a:t>Subset: </a:t>
            </a:r>
            <a:r>
              <a:rPr kumimoji="0" lang="en-US" sz="2800" b="0" i="0" u="none" strike="noStrike" kern="1200" cap="none" spc="0" normalizeH="0" baseline="0" noProof="0" dirty="0">
                <a:ln>
                  <a:noFill/>
                </a:ln>
                <a:solidFill>
                  <a:prstClr val="black"/>
                </a:solidFill>
                <a:effectLst/>
                <a:uLnTx/>
                <a:uFillTx/>
              </a:rPr>
              <a:t>a specific group of interest, within the set </a:t>
            </a:r>
            <a:br>
              <a:rPr kumimoji="0" lang="en-US" sz="2800" b="0" i="0" u="none" strike="noStrike" kern="1200" cap="none" spc="0" normalizeH="0" baseline="0" noProof="0" dirty="0">
                <a:ln>
                  <a:noFill/>
                </a:ln>
                <a:solidFill>
                  <a:prstClr val="black"/>
                </a:solidFill>
                <a:effectLst/>
                <a:uLnTx/>
                <a:uFillTx/>
              </a:rPr>
            </a:br>
            <a:endParaRPr kumimoji="0" lang="en-US" sz="2800" b="0" i="0" u="none" strike="noStrike" kern="1200" cap="none" spc="0" normalizeH="0" baseline="0" noProof="0" dirty="0">
              <a:ln>
                <a:noFill/>
              </a:ln>
              <a:solidFill>
                <a:prstClr val="black"/>
              </a:solidFill>
              <a:effectLst/>
              <a:uLnTx/>
              <a:uFillTx/>
            </a:endParaRPr>
          </a:p>
        </p:txBody>
      </p:sp>
      <p:grpSp>
        <p:nvGrpSpPr>
          <p:cNvPr id="5" name="Group 4">
            <a:extLst>
              <a:ext uri="{FF2B5EF4-FFF2-40B4-BE49-F238E27FC236}">
                <a16:creationId xmlns:a16="http://schemas.microsoft.com/office/drawing/2014/main" id="{F9606CA2-EFC0-D1B8-C383-134A98667EAE}"/>
              </a:ext>
            </a:extLst>
          </p:cNvPr>
          <p:cNvGrpSpPr/>
          <p:nvPr/>
        </p:nvGrpSpPr>
        <p:grpSpPr>
          <a:xfrm>
            <a:off x="7304042" y="738975"/>
            <a:ext cx="4174576" cy="4913094"/>
            <a:chOff x="2101728" y="858815"/>
            <a:chExt cx="3279578" cy="4137235"/>
          </a:xfrm>
        </p:grpSpPr>
        <p:pic>
          <p:nvPicPr>
            <p:cNvPr id="6" name="Picture 5">
              <a:extLst>
                <a:ext uri="{FF2B5EF4-FFF2-40B4-BE49-F238E27FC236}">
                  <a16:creationId xmlns:a16="http://schemas.microsoft.com/office/drawing/2014/main" id="{0D5CE8B8-D0EC-4360-957D-7A03F59D63B8}"/>
                </a:ext>
              </a:extLst>
            </p:cNvPr>
            <p:cNvPicPr>
              <a:picLocks noChangeAspect="1"/>
            </p:cNvPicPr>
            <p:nvPr/>
          </p:nvPicPr>
          <p:blipFill rotWithShape="1">
            <a:blip r:embed="rId4"/>
            <a:srcRect b="25532"/>
            <a:stretch/>
          </p:blipFill>
          <p:spPr>
            <a:xfrm>
              <a:off x="2101728" y="858815"/>
              <a:ext cx="3279578" cy="4137235"/>
            </a:xfrm>
            <a:prstGeom prst="rect">
              <a:avLst/>
            </a:prstGeom>
          </p:spPr>
        </p:pic>
        <p:sp>
          <p:nvSpPr>
            <p:cNvPr id="7" name="Rectangle 6">
              <a:extLst>
                <a:ext uri="{FF2B5EF4-FFF2-40B4-BE49-F238E27FC236}">
                  <a16:creationId xmlns:a16="http://schemas.microsoft.com/office/drawing/2014/main" id="{6E2F8992-D9E0-AE76-1294-D2E3AFC07602}"/>
                </a:ext>
              </a:extLst>
            </p:cNvPr>
            <p:cNvSpPr/>
            <p:nvPr/>
          </p:nvSpPr>
          <p:spPr>
            <a:xfrm>
              <a:off x="2101728" y="1672683"/>
              <a:ext cx="384994" cy="23752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E25111C9-0D7B-FDD7-80D6-EF4CFD248256}"/>
              </a:ext>
            </a:extLst>
          </p:cNvPr>
          <p:cNvGrpSpPr/>
          <p:nvPr/>
        </p:nvGrpSpPr>
        <p:grpSpPr>
          <a:xfrm>
            <a:off x="7671614" y="5568472"/>
            <a:ext cx="5873260" cy="1101106"/>
            <a:chOff x="4126534" y="5590806"/>
            <a:chExt cx="5873260" cy="1101106"/>
          </a:xfrm>
        </p:grpSpPr>
        <p:pic>
          <p:nvPicPr>
            <p:cNvPr id="13" name="Picture 12">
              <a:extLst>
                <a:ext uri="{FF2B5EF4-FFF2-40B4-BE49-F238E27FC236}">
                  <a16:creationId xmlns:a16="http://schemas.microsoft.com/office/drawing/2014/main" id="{0D19EF2D-9A72-CF8E-DB4C-1B315BCAEE67}"/>
                </a:ext>
              </a:extLst>
            </p:cNvPr>
            <p:cNvPicPr>
              <a:picLocks noChangeAspect="1"/>
            </p:cNvPicPr>
            <p:nvPr/>
          </p:nvPicPr>
          <p:blipFill rotWithShape="1">
            <a:blip r:embed="rId5"/>
            <a:srcRect r="18980" b="60509"/>
            <a:stretch/>
          </p:blipFill>
          <p:spPr>
            <a:xfrm>
              <a:off x="4126534" y="5599843"/>
              <a:ext cx="313690" cy="522411"/>
            </a:xfrm>
            <a:prstGeom prst="rect">
              <a:avLst/>
            </a:prstGeom>
          </p:spPr>
        </p:pic>
        <p:sp>
          <p:nvSpPr>
            <p:cNvPr id="15" name="TextBox 14">
              <a:extLst>
                <a:ext uri="{FF2B5EF4-FFF2-40B4-BE49-F238E27FC236}">
                  <a16:creationId xmlns:a16="http://schemas.microsoft.com/office/drawing/2014/main" id="{C4C3FDB7-6D32-9DBA-5027-71D5B54E62A6}"/>
                </a:ext>
              </a:extLst>
            </p:cNvPr>
            <p:cNvSpPr txBox="1"/>
            <p:nvPr/>
          </p:nvSpPr>
          <p:spPr>
            <a:xfrm>
              <a:off x="4426925" y="5590806"/>
              <a:ext cx="5572869" cy="871970"/>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Days on which flooding occurs</a:t>
              </a:r>
            </a:p>
            <a:p>
              <a:pPr>
                <a:lnSpc>
                  <a:spcPct val="150000"/>
                </a:lnSpc>
              </a:pPr>
              <a:r>
                <a:rPr lang="en-US" dirty="0">
                  <a:latin typeface="Arial" panose="020B0604020202020204" pitchFamily="34" charset="0"/>
                  <a:cs typeface="Arial" panose="020B0604020202020204" pitchFamily="34" charset="0"/>
                </a:rPr>
                <a:t>Days on which flooding does NOT occur</a:t>
              </a:r>
            </a:p>
          </p:txBody>
        </p:sp>
        <p:pic>
          <p:nvPicPr>
            <p:cNvPr id="17" name="Picture 16">
              <a:extLst>
                <a:ext uri="{FF2B5EF4-FFF2-40B4-BE49-F238E27FC236}">
                  <a16:creationId xmlns:a16="http://schemas.microsoft.com/office/drawing/2014/main" id="{26590175-9CE3-4F3E-A031-CEE7FE168889}"/>
                </a:ext>
              </a:extLst>
            </p:cNvPr>
            <p:cNvPicPr>
              <a:picLocks noChangeAspect="1"/>
            </p:cNvPicPr>
            <p:nvPr/>
          </p:nvPicPr>
          <p:blipFill rotWithShape="1">
            <a:blip r:embed="rId5"/>
            <a:srcRect t="51141"/>
            <a:stretch/>
          </p:blipFill>
          <p:spPr>
            <a:xfrm>
              <a:off x="4126534" y="6045581"/>
              <a:ext cx="387176" cy="646331"/>
            </a:xfrm>
            <a:prstGeom prst="rect">
              <a:avLst/>
            </a:prstGeom>
          </p:spPr>
        </p:pic>
      </p:grpSp>
      <p:sp>
        <p:nvSpPr>
          <p:cNvPr id="11" name="TextBox 10">
            <a:extLst>
              <a:ext uri="{FF2B5EF4-FFF2-40B4-BE49-F238E27FC236}">
                <a16:creationId xmlns:a16="http://schemas.microsoft.com/office/drawing/2014/main" id="{AFEB9D05-CA14-741B-9480-CFB5F3035AD6}"/>
              </a:ext>
            </a:extLst>
          </p:cNvPr>
          <p:cNvSpPr txBox="1"/>
          <p:nvPr/>
        </p:nvSpPr>
        <p:spPr>
          <a:xfrm>
            <a:off x="6926011" y="508894"/>
            <a:ext cx="510628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Risk of flooding with a dam</a:t>
            </a:r>
          </a:p>
        </p:txBody>
      </p:sp>
    </p:spTree>
    <p:custDataLst>
      <p:tags r:id="rId1"/>
    </p:custDataLst>
    <p:extLst>
      <p:ext uri="{BB962C8B-B14F-4D97-AF65-F5344CB8AC3E}">
        <p14:creationId xmlns:p14="http://schemas.microsoft.com/office/powerpoint/2010/main" val="2395877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CAA4-C096-377A-22D4-148AAB4F0E91}"/>
              </a:ext>
            </a:extLst>
          </p:cNvPr>
          <p:cNvSpPr>
            <a:spLocks noGrp="1"/>
          </p:cNvSpPr>
          <p:nvPr>
            <p:ph type="title"/>
          </p:nvPr>
        </p:nvSpPr>
        <p:spPr/>
        <p:txBody>
          <a:bodyPr/>
          <a:lstStyle/>
          <a:p>
            <a:r>
              <a:rPr lang="en-US" dirty="0"/>
              <a:t>Icon Array</a:t>
            </a:r>
          </a:p>
        </p:txBody>
      </p:sp>
      <p:sp>
        <p:nvSpPr>
          <p:cNvPr id="14" name="Content Placeholder 13">
            <a:extLst>
              <a:ext uri="{FF2B5EF4-FFF2-40B4-BE49-F238E27FC236}">
                <a16:creationId xmlns:a16="http://schemas.microsoft.com/office/drawing/2014/main" id="{486F648E-1865-2EFC-69A8-7F71B475C7E3}"/>
              </a:ext>
            </a:extLst>
          </p:cNvPr>
          <p:cNvSpPr>
            <a:spLocks noGrp="1"/>
          </p:cNvSpPr>
          <p:nvPr>
            <p:ph sz="half" idx="1"/>
          </p:nvPr>
        </p:nvSpPr>
        <p:spPr>
          <a:xfrm>
            <a:off x="639001" y="1820899"/>
            <a:ext cx="6755834" cy="4351338"/>
          </a:xfrm>
        </p:spPr>
        <p:txBody>
          <a:bodyPr>
            <a:normAutofit/>
          </a:bodyPr>
          <a:lstStyle/>
          <a:p>
            <a:pPr>
              <a:spcBef>
                <a:spcPts val="500"/>
              </a:spcBef>
              <a:defRPr/>
            </a:pPr>
            <a:r>
              <a:rPr kumimoji="0" lang="en-US" sz="2800" b="1" i="0" u="none" strike="noStrike" kern="1200" cap="none" spc="0" normalizeH="0" baseline="0" noProof="0" dirty="0">
                <a:ln>
                  <a:noFill/>
                </a:ln>
                <a:solidFill>
                  <a:prstClr val="black"/>
                </a:solidFill>
                <a:effectLst/>
                <a:uLnTx/>
                <a:uFillTx/>
              </a:rPr>
              <a:t>Set</a:t>
            </a:r>
            <a:r>
              <a:rPr kumimoji="0" lang="en-US" sz="2800" b="0" i="0" u="none" strike="noStrike" kern="1200" cap="none" spc="0" normalizeH="0" baseline="0" noProof="0" dirty="0">
                <a:ln>
                  <a:noFill/>
                </a:ln>
                <a:solidFill>
                  <a:prstClr val="black"/>
                </a:solidFill>
                <a:effectLst/>
                <a:uLnTx/>
                <a:uFillTx/>
              </a:rPr>
              <a:t>: the entire set of elements or people</a:t>
            </a:r>
            <a:br>
              <a:rPr kumimoji="0" lang="en-US" sz="2800" b="0" i="0" u="none" strike="noStrike" kern="1200" cap="none" spc="0" normalizeH="0" baseline="0" noProof="0" dirty="0">
                <a:ln>
                  <a:noFill/>
                </a:ln>
                <a:solidFill>
                  <a:prstClr val="black"/>
                </a:solidFill>
                <a:effectLst/>
                <a:uLnTx/>
                <a:uFillTx/>
              </a:rPr>
            </a:br>
            <a:r>
              <a:rPr kumimoji="0" lang="en-US" sz="2800" b="0" i="0" u="none" strike="noStrike" kern="1200" cap="none" spc="0" normalizeH="0" baseline="0" noProof="0" dirty="0">
                <a:ln>
                  <a:noFill/>
                </a:ln>
                <a:solidFill>
                  <a:prstClr val="black"/>
                </a:solidFill>
                <a:effectLst/>
                <a:uLnTx/>
                <a:uFillTx/>
                <a:sym typeface="Wingdings" pitchFamily="2" charset="2"/>
              </a:rPr>
              <a:t> </a:t>
            </a:r>
            <a:r>
              <a:rPr kumimoji="0" lang="en-US" sz="2800" b="0" i="0" u="none" strike="noStrike" kern="1200" cap="none" spc="0" normalizeH="0" baseline="0" noProof="0" dirty="0">
                <a:ln>
                  <a:noFill/>
                </a:ln>
                <a:solidFill>
                  <a:prstClr val="black"/>
                </a:solidFill>
                <a:effectLst/>
                <a:uLnTx/>
                <a:uFillTx/>
              </a:rPr>
              <a:t>total of 100 days</a:t>
            </a:r>
            <a:br>
              <a:rPr kumimoji="0" lang="en-US" sz="2800" b="0" i="0" u="none" strike="noStrike" kern="1200" cap="none" spc="0" normalizeH="0" baseline="0" noProof="0" dirty="0">
                <a:ln>
                  <a:noFill/>
                </a:ln>
                <a:solidFill>
                  <a:prstClr val="black"/>
                </a:solidFill>
                <a:effectLst/>
                <a:uLnTx/>
                <a:uFillTx/>
              </a:rPr>
            </a:br>
            <a:endParaRPr kumimoji="0" lang="en-US" sz="2800" b="0" i="0" u="none" strike="noStrike" kern="1200" cap="none" spc="0" normalizeH="0" baseline="0" noProof="0" dirty="0">
              <a:ln>
                <a:noFill/>
              </a:ln>
              <a:solidFill>
                <a:prstClr val="black"/>
              </a:solidFill>
              <a:effectLst/>
              <a:uLnTx/>
              <a:uFillTx/>
            </a:endParaRPr>
          </a:p>
          <a:p>
            <a:pPr>
              <a:spcBef>
                <a:spcPts val="500"/>
              </a:spcBef>
              <a:defRPr/>
            </a:pPr>
            <a:r>
              <a:rPr kumimoji="0" lang="en-US" sz="2800" b="1" i="0" u="none" strike="noStrike" kern="1200" cap="none" spc="0" normalizeH="0" baseline="0" noProof="0" dirty="0">
                <a:ln>
                  <a:noFill/>
                </a:ln>
                <a:solidFill>
                  <a:prstClr val="black"/>
                </a:solidFill>
                <a:effectLst/>
                <a:uLnTx/>
                <a:uFillTx/>
              </a:rPr>
              <a:t>Subset: </a:t>
            </a:r>
            <a:r>
              <a:rPr kumimoji="0" lang="en-US" sz="2800" b="0" i="0" u="none" strike="noStrike" kern="1200" cap="none" spc="0" normalizeH="0" baseline="0" noProof="0" dirty="0">
                <a:ln>
                  <a:noFill/>
                </a:ln>
                <a:solidFill>
                  <a:prstClr val="black"/>
                </a:solidFill>
                <a:effectLst/>
                <a:uLnTx/>
                <a:uFillTx/>
              </a:rPr>
              <a:t>a specific group of interest, within the set </a:t>
            </a:r>
            <a:br>
              <a:rPr kumimoji="0" lang="en-US" sz="2800" b="0" i="0" u="none" strike="noStrike" kern="1200" cap="none" spc="0" normalizeH="0" baseline="0" noProof="0" dirty="0">
                <a:ln>
                  <a:noFill/>
                </a:ln>
                <a:solidFill>
                  <a:prstClr val="black"/>
                </a:solidFill>
                <a:effectLst/>
                <a:uLnTx/>
                <a:uFillTx/>
              </a:rPr>
            </a:br>
            <a:endParaRPr kumimoji="0" lang="en-US" sz="2800" b="0" i="0" u="none" strike="noStrike" kern="1200" cap="none" spc="0" normalizeH="0" baseline="0" noProof="0" dirty="0">
              <a:ln>
                <a:noFill/>
              </a:ln>
              <a:solidFill>
                <a:prstClr val="black"/>
              </a:solidFill>
              <a:effectLst/>
              <a:uLnTx/>
              <a:uFillTx/>
            </a:endParaRPr>
          </a:p>
        </p:txBody>
      </p:sp>
      <p:grpSp>
        <p:nvGrpSpPr>
          <p:cNvPr id="24" name="Group 23">
            <a:extLst>
              <a:ext uri="{FF2B5EF4-FFF2-40B4-BE49-F238E27FC236}">
                <a16:creationId xmlns:a16="http://schemas.microsoft.com/office/drawing/2014/main" id="{6BCC3AEF-83BB-D7F7-C227-11AFCCE70A51}"/>
              </a:ext>
            </a:extLst>
          </p:cNvPr>
          <p:cNvGrpSpPr/>
          <p:nvPr/>
        </p:nvGrpSpPr>
        <p:grpSpPr>
          <a:xfrm>
            <a:off x="7304042" y="738975"/>
            <a:ext cx="4174576" cy="4913094"/>
            <a:chOff x="2101728" y="858815"/>
            <a:chExt cx="3279578" cy="4137235"/>
          </a:xfrm>
        </p:grpSpPr>
        <p:pic>
          <p:nvPicPr>
            <p:cNvPr id="30" name="Picture 29">
              <a:extLst>
                <a:ext uri="{FF2B5EF4-FFF2-40B4-BE49-F238E27FC236}">
                  <a16:creationId xmlns:a16="http://schemas.microsoft.com/office/drawing/2014/main" id="{D1312140-043C-2584-9F8F-CE348ED364EA}"/>
                </a:ext>
              </a:extLst>
            </p:cNvPr>
            <p:cNvPicPr>
              <a:picLocks noChangeAspect="1"/>
            </p:cNvPicPr>
            <p:nvPr/>
          </p:nvPicPr>
          <p:blipFill rotWithShape="1">
            <a:blip r:embed="rId4"/>
            <a:srcRect b="25532"/>
            <a:stretch/>
          </p:blipFill>
          <p:spPr>
            <a:xfrm>
              <a:off x="2101728" y="858815"/>
              <a:ext cx="3279578" cy="4137235"/>
            </a:xfrm>
            <a:prstGeom prst="rect">
              <a:avLst/>
            </a:prstGeom>
          </p:spPr>
        </p:pic>
        <p:sp>
          <p:nvSpPr>
            <p:cNvPr id="31" name="Rectangle 30">
              <a:extLst>
                <a:ext uri="{FF2B5EF4-FFF2-40B4-BE49-F238E27FC236}">
                  <a16:creationId xmlns:a16="http://schemas.microsoft.com/office/drawing/2014/main" id="{A9A0E89A-DDF4-F38C-D9C1-4EF662B65E96}"/>
                </a:ext>
              </a:extLst>
            </p:cNvPr>
            <p:cNvSpPr/>
            <p:nvPr/>
          </p:nvSpPr>
          <p:spPr>
            <a:xfrm>
              <a:off x="2101728" y="1672683"/>
              <a:ext cx="384994" cy="23752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CB271D51-4F02-9237-CDB2-12113944C8D1}"/>
              </a:ext>
            </a:extLst>
          </p:cNvPr>
          <p:cNvSpPr/>
          <p:nvPr/>
        </p:nvSpPr>
        <p:spPr>
          <a:xfrm>
            <a:off x="8295701" y="870333"/>
            <a:ext cx="2919470" cy="4605050"/>
          </a:xfrm>
          <a:prstGeom prst="rect">
            <a:avLst/>
          </a:prstGeom>
          <a:solidFill>
            <a:srgbClr val="FF7E79">
              <a:alpha val="2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4C4EA49-16E4-4422-684A-A791E295251C}"/>
              </a:ext>
            </a:extLst>
          </p:cNvPr>
          <p:cNvSpPr txBox="1"/>
          <p:nvPr/>
        </p:nvSpPr>
        <p:spPr>
          <a:xfrm>
            <a:off x="6947452" y="870333"/>
            <a:ext cx="581071" cy="523220"/>
          </a:xfrm>
          <a:prstGeom prst="rect">
            <a:avLst/>
          </a:prstGeom>
          <a:noFill/>
        </p:spPr>
        <p:txBody>
          <a:bodyPr wrap="square" rtlCol="0">
            <a:spAutoFit/>
          </a:bodyPr>
          <a:lstStyle/>
          <a:p>
            <a:r>
              <a:rPr lang="en-US" sz="2800" u="sng" dirty="0">
                <a:solidFill>
                  <a:srgbClr val="FF0000"/>
                </a:solidFill>
                <a:latin typeface="Cambay Devanagari" pitchFamily="2" charset="77"/>
                <a:cs typeface="Cambay Devanagari" pitchFamily="2" charset="77"/>
              </a:rPr>
              <a:t>set</a:t>
            </a:r>
          </a:p>
        </p:txBody>
      </p:sp>
      <p:cxnSp>
        <p:nvCxnSpPr>
          <p:cNvPr id="36" name="Straight Connector 35">
            <a:extLst>
              <a:ext uri="{FF2B5EF4-FFF2-40B4-BE49-F238E27FC236}">
                <a16:creationId xmlns:a16="http://schemas.microsoft.com/office/drawing/2014/main" id="{7396E4C5-0461-A68E-AC91-8F2792666E42}"/>
              </a:ext>
            </a:extLst>
          </p:cNvPr>
          <p:cNvCxnSpPr>
            <a:cxnSpLocks/>
          </p:cNvCxnSpPr>
          <p:nvPr/>
        </p:nvCxnSpPr>
        <p:spPr>
          <a:xfrm>
            <a:off x="7528523" y="1180195"/>
            <a:ext cx="767178" cy="9609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17D1649-CE02-55B9-2A01-93ADD660BFB1}"/>
              </a:ext>
            </a:extLst>
          </p:cNvPr>
          <p:cNvGrpSpPr/>
          <p:nvPr/>
        </p:nvGrpSpPr>
        <p:grpSpPr>
          <a:xfrm>
            <a:off x="7671614" y="5568472"/>
            <a:ext cx="5873260" cy="1101106"/>
            <a:chOff x="4126534" y="5590806"/>
            <a:chExt cx="5873260" cy="1101106"/>
          </a:xfrm>
        </p:grpSpPr>
        <p:pic>
          <p:nvPicPr>
            <p:cNvPr id="5" name="Picture 4">
              <a:extLst>
                <a:ext uri="{FF2B5EF4-FFF2-40B4-BE49-F238E27FC236}">
                  <a16:creationId xmlns:a16="http://schemas.microsoft.com/office/drawing/2014/main" id="{9B47EFE5-26CA-887C-DFFD-296FB94F58B7}"/>
                </a:ext>
              </a:extLst>
            </p:cNvPr>
            <p:cNvPicPr>
              <a:picLocks noChangeAspect="1"/>
            </p:cNvPicPr>
            <p:nvPr/>
          </p:nvPicPr>
          <p:blipFill rotWithShape="1">
            <a:blip r:embed="rId5"/>
            <a:srcRect r="18980" b="60509"/>
            <a:stretch/>
          </p:blipFill>
          <p:spPr>
            <a:xfrm>
              <a:off x="4126534" y="5599843"/>
              <a:ext cx="313690" cy="522411"/>
            </a:xfrm>
            <a:prstGeom prst="rect">
              <a:avLst/>
            </a:prstGeom>
          </p:spPr>
        </p:pic>
        <p:sp>
          <p:nvSpPr>
            <p:cNvPr id="6" name="TextBox 5">
              <a:extLst>
                <a:ext uri="{FF2B5EF4-FFF2-40B4-BE49-F238E27FC236}">
                  <a16:creationId xmlns:a16="http://schemas.microsoft.com/office/drawing/2014/main" id="{0EC65AEA-E995-AC84-5D24-B96C4D398DA8}"/>
                </a:ext>
              </a:extLst>
            </p:cNvPr>
            <p:cNvSpPr txBox="1"/>
            <p:nvPr/>
          </p:nvSpPr>
          <p:spPr>
            <a:xfrm>
              <a:off x="4426925" y="5590806"/>
              <a:ext cx="5572869" cy="871970"/>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Days on which flooding occurs</a:t>
              </a:r>
            </a:p>
            <a:p>
              <a:pPr>
                <a:lnSpc>
                  <a:spcPct val="150000"/>
                </a:lnSpc>
              </a:pPr>
              <a:r>
                <a:rPr lang="en-US" dirty="0">
                  <a:latin typeface="Arial" panose="020B0604020202020204" pitchFamily="34" charset="0"/>
                  <a:cs typeface="Arial" panose="020B0604020202020204" pitchFamily="34" charset="0"/>
                </a:rPr>
                <a:t>Days on which flooding does NOT occur</a:t>
              </a:r>
            </a:p>
          </p:txBody>
        </p:sp>
        <p:pic>
          <p:nvPicPr>
            <p:cNvPr id="7" name="Picture 6">
              <a:extLst>
                <a:ext uri="{FF2B5EF4-FFF2-40B4-BE49-F238E27FC236}">
                  <a16:creationId xmlns:a16="http://schemas.microsoft.com/office/drawing/2014/main" id="{D888766E-007B-78EB-46C0-BAA39588F324}"/>
                </a:ext>
              </a:extLst>
            </p:cNvPr>
            <p:cNvPicPr>
              <a:picLocks noChangeAspect="1"/>
            </p:cNvPicPr>
            <p:nvPr/>
          </p:nvPicPr>
          <p:blipFill rotWithShape="1">
            <a:blip r:embed="rId5"/>
            <a:srcRect t="51141"/>
            <a:stretch/>
          </p:blipFill>
          <p:spPr>
            <a:xfrm>
              <a:off x="4126534" y="6045581"/>
              <a:ext cx="387176" cy="646331"/>
            </a:xfrm>
            <a:prstGeom prst="rect">
              <a:avLst/>
            </a:prstGeom>
          </p:spPr>
        </p:pic>
      </p:grpSp>
      <p:sp>
        <p:nvSpPr>
          <p:cNvPr id="8" name="TextBox 7">
            <a:extLst>
              <a:ext uri="{FF2B5EF4-FFF2-40B4-BE49-F238E27FC236}">
                <a16:creationId xmlns:a16="http://schemas.microsoft.com/office/drawing/2014/main" id="{DFDF4154-1C47-9284-72C4-F3CD5EC08CE6}"/>
              </a:ext>
            </a:extLst>
          </p:cNvPr>
          <p:cNvSpPr txBox="1"/>
          <p:nvPr/>
        </p:nvSpPr>
        <p:spPr>
          <a:xfrm>
            <a:off x="6926011" y="508894"/>
            <a:ext cx="510628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Risk of flooding with a dam</a:t>
            </a:r>
          </a:p>
        </p:txBody>
      </p:sp>
    </p:spTree>
    <p:custDataLst>
      <p:tags r:id="rId1"/>
    </p:custDataLst>
    <p:extLst>
      <p:ext uri="{BB962C8B-B14F-4D97-AF65-F5344CB8AC3E}">
        <p14:creationId xmlns:p14="http://schemas.microsoft.com/office/powerpoint/2010/main" val="3351725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CAA4-C096-377A-22D4-148AAB4F0E91}"/>
              </a:ext>
            </a:extLst>
          </p:cNvPr>
          <p:cNvSpPr>
            <a:spLocks noGrp="1"/>
          </p:cNvSpPr>
          <p:nvPr>
            <p:ph type="title"/>
          </p:nvPr>
        </p:nvSpPr>
        <p:spPr/>
        <p:txBody>
          <a:bodyPr/>
          <a:lstStyle/>
          <a:p>
            <a:r>
              <a:rPr lang="en-US" dirty="0"/>
              <a:t>Icon Array</a:t>
            </a:r>
          </a:p>
        </p:txBody>
      </p:sp>
      <p:sp>
        <p:nvSpPr>
          <p:cNvPr id="14" name="Content Placeholder 13">
            <a:extLst>
              <a:ext uri="{FF2B5EF4-FFF2-40B4-BE49-F238E27FC236}">
                <a16:creationId xmlns:a16="http://schemas.microsoft.com/office/drawing/2014/main" id="{486F648E-1865-2EFC-69A8-7F71B475C7E3}"/>
              </a:ext>
            </a:extLst>
          </p:cNvPr>
          <p:cNvSpPr>
            <a:spLocks noGrp="1"/>
          </p:cNvSpPr>
          <p:nvPr>
            <p:ph sz="half" idx="1"/>
          </p:nvPr>
        </p:nvSpPr>
        <p:spPr>
          <a:xfrm>
            <a:off x="639001" y="1820899"/>
            <a:ext cx="6755834" cy="4351338"/>
          </a:xfrm>
        </p:spPr>
        <p:txBody>
          <a:bodyPr>
            <a:normAutofit/>
          </a:bodyPr>
          <a:lstStyle/>
          <a:p>
            <a:pPr>
              <a:spcBef>
                <a:spcPts val="500"/>
              </a:spcBef>
              <a:defRPr/>
            </a:pPr>
            <a:r>
              <a:rPr kumimoji="0" lang="en-US" sz="2800" b="1" i="0" u="none" strike="noStrike" kern="1200" cap="none" spc="0" normalizeH="0" baseline="0" noProof="0" dirty="0">
                <a:ln>
                  <a:noFill/>
                </a:ln>
                <a:solidFill>
                  <a:prstClr val="black"/>
                </a:solidFill>
                <a:effectLst/>
                <a:uLnTx/>
                <a:uFillTx/>
              </a:rPr>
              <a:t>Set</a:t>
            </a:r>
            <a:r>
              <a:rPr kumimoji="0" lang="en-US" sz="2800" b="0" i="0" u="none" strike="noStrike" kern="1200" cap="none" spc="0" normalizeH="0" baseline="0" noProof="0" dirty="0">
                <a:ln>
                  <a:noFill/>
                </a:ln>
                <a:solidFill>
                  <a:prstClr val="black"/>
                </a:solidFill>
                <a:effectLst/>
                <a:uLnTx/>
                <a:uFillTx/>
              </a:rPr>
              <a:t>: the entire set of elements or people</a:t>
            </a:r>
            <a:br>
              <a:rPr kumimoji="0" lang="en-US" sz="2800" b="0" i="0" u="none" strike="noStrike" kern="1200" cap="none" spc="0" normalizeH="0" baseline="0" noProof="0" dirty="0">
                <a:ln>
                  <a:noFill/>
                </a:ln>
                <a:solidFill>
                  <a:prstClr val="black"/>
                </a:solidFill>
                <a:effectLst/>
                <a:uLnTx/>
                <a:uFillTx/>
              </a:rPr>
            </a:br>
            <a:r>
              <a:rPr kumimoji="0" lang="en-US" sz="2800" b="0" i="0" u="none" strike="noStrike" kern="1200" cap="none" spc="0" normalizeH="0" baseline="0" noProof="0" dirty="0">
                <a:ln>
                  <a:noFill/>
                </a:ln>
                <a:solidFill>
                  <a:prstClr val="black"/>
                </a:solidFill>
                <a:effectLst/>
                <a:uLnTx/>
                <a:uFillTx/>
                <a:sym typeface="Wingdings" pitchFamily="2" charset="2"/>
              </a:rPr>
              <a:t> </a:t>
            </a:r>
            <a:r>
              <a:rPr kumimoji="0" lang="en-US" sz="2800" b="0" i="0" u="none" strike="noStrike" kern="1200" cap="none" spc="0" normalizeH="0" baseline="0" noProof="0" dirty="0">
                <a:ln>
                  <a:noFill/>
                </a:ln>
                <a:solidFill>
                  <a:prstClr val="black"/>
                </a:solidFill>
                <a:effectLst/>
                <a:uLnTx/>
                <a:uFillTx/>
              </a:rPr>
              <a:t>total of 100 days</a:t>
            </a:r>
            <a:br>
              <a:rPr kumimoji="0" lang="en-US" sz="2800" b="0" i="0" u="none" strike="noStrike" kern="1200" cap="none" spc="0" normalizeH="0" baseline="0" noProof="0" dirty="0">
                <a:ln>
                  <a:noFill/>
                </a:ln>
                <a:solidFill>
                  <a:prstClr val="black"/>
                </a:solidFill>
                <a:effectLst/>
                <a:uLnTx/>
                <a:uFillTx/>
              </a:rPr>
            </a:br>
            <a:endParaRPr kumimoji="0" lang="en-US" sz="2800" b="0" i="0" u="none" strike="noStrike" kern="1200" cap="none" spc="0" normalizeH="0" baseline="0" noProof="0" dirty="0">
              <a:ln>
                <a:noFill/>
              </a:ln>
              <a:solidFill>
                <a:prstClr val="black"/>
              </a:solidFill>
              <a:effectLst/>
              <a:uLnTx/>
              <a:uFillTx/>
            </a:endParaRPr>
          </a:p>
          <a:p>
            <a:pPr>
              <a:spcBef>
                <a:spcPts val="500"/>
              </a:spcBef>
              <a:defRPr/>
            </a:pPr>
            <a:r>
              <a:rPr kumimoji="0" lang="en-US" sz="2800" b="1" i="0" u="none" strike="noStrike" kern="1200" cap="none" spc="0" normalizeH="0" baseline="0" noProof="0" dirty="0">
                <a:ln>
                  <a:noFill/>
                </a:ln>
                <a:solidFill>
                  <a:prstClr val="black"/>
                </a:solidFill>
                <a:effectLst/>
                <a:uLnTx/>
                <a:uFillTx/>
              </a:rPr>
              <a:t>Subset: </a:t>
            </a:r>
            <a:r>
              <a:rPr kumimoji="0" lang="en-US" sz="2800" b="0" i="0" u="none" strike="noStrike" kern="1200" cap="none" spc="0" normalizeH="0" baseline="0" noProof="0" dirty="0">
                <a:ln>
                  <a:noFill/>
                </a:ln>
                <a:solidFill>
                  <a:prstClr val="black"/>
                </a:solidFill>
                <a:effectLst/>
                <a:uLnTx/>
                <a:uFillTx/>
              </a:rPr>
              <a:t>a specific group of interest, within the set </a:t>
            </a:r>
            <a:br>
              <a:rPr kumimoji="0" lang="en-US" sz="2800" b="0" i="0" u="none" strike="noStrike" kern="1200" cap="none" spc="0" normalizeH="0" baseline="0" noProof="0" dirty="0">
                <a:ln>
                  <a:noFill/>
                </a:ln>
                <a:solidFill>
                  <a:prstClr val="black"/>
                </a:solidFill>
                <a:effectLst/>
                <a:uLnTx/>
                <a:uFillTx/>
              </a:rPr>
            </a:br>
            <a:r>
              <a:rPr lang="en-US" sz="2800" dirty="0">
                <a:solidFill>
                  <a:prstClr val="black"/>
                </a:solidFill>
                <a:sym typeface="Wingdings" pitchFamily="2" charset="2"/>
              </a:rPr>
              <a:t></a:t>
            </a:r>
            <a:r>
              <a:rPr kumimoji="0" lang="en-US" sz="2800" b="0" i="0" u="none" strike="noStrike" kern="1200" cap="none" spc="0" normalizeH="0" baseline="0" noProof="0" dirty="0">
                <a:ln>
                  <a:noFill/>
                </a:ln>
                <a:solidFill>
                  <a:prstClr val="black"/>
                </a:solidFill>
                <a:effectLst/>
                <a:uLnTx/>
                <a:uFillTx/>
                <a:sym typeface="Wingdings" pitchFamily="2" charset="2"/>
              </a:rPr>
              <a:t> </a:t>
            </a:r>
            <a:r>
              <a:rPr kumimoji="0" lang="en-US" sz="2800" b="0" i="0" u="none" strike="noStrike" kern="1200" cap="none" spc="0" normalizeH="0" baseline="0" noProof="0" dirty="0">
                <a:ln>
                  <a:noFill/>
                </a:ln>
                <a:solidFill>
                  <a:prstClr val="black"/>
                </a:solidFill>
                <a:effectLst/>
                <a:uLnTx/>
                <a:uFillTx/>
              </a:rPr>
              <a:t>6 days with flooding</a:t>
            </a:r>
            <a:br>
              <a:rPr kumimoji="0" lang="en-US" sz="2800" b="0" i="0" u="none" strike="noStrike" kern="1200" cap="none" spc="0" normalizeH="0" baseline="0" noProof="0" dirty="0">
                <a:ln>
                  <a:noFill/>
                </a:ln>
                <a:solidFill>
                  <a:prstClr val="black"/>
                </a:solidFill>
                <a:effectLst/>
                <a:uLnTx/>
                <a:uFillTx/>
              </a:rPr>
            </a:br>
            <a:endParaRPr kumimoji="0" lang="en-US" sz="2800" b="0" i="0" u="none" strike="noStrike" kern="1200" cap="none" spc="0" normalizeH="0" baseline="0" noProof="0" dirty="0">
              <a:ln>
                <a:noFill/>
              </a:ln>
              <a:solidFill>
                <a:prstClr val="black"/>
              </a:solidFill>
              <a:effectLst/>
              <a:uLnTx/>
              <a:uFillTx/>
            </a:endParaRPr>
          </a:p>
        </p:txBody>
      </p:sp>
      <p:grpSp>
        <p:nvGrpSpPr>
          <p:cNvPr id="13" name="Group 12">
            <a:extLst>
              <a:ext uri="{FF2B5EF4-FFF2-40B4-BE49-F238E27FC236}">
                <a16:creationId xmlns:a16="http://schemas.microsoft.com/office/drawing/2014/main" id="{10913865-2112-7F69-0FD1-D9148D4E8652}"/>
              </a:ext>
            </a:extLst>
          </p:cNvPr>
          <p:cNvGrpSpPr/>
          <p:nvPr/>
        </p:nvGrpSpPr>
        <p:grpSpPr>
          <a:xfrm>
            <a:off x="7304042" y="738975"/>
            <a:ext cx="4174576" cy="4913094"/>
            <a:chOff x="2101728" y="858815"/>
            <a:chExt cx="3279578" cy="4137235"/>
          </a:xfrm>
        </p:grpSpPr>
        <p:pic>
          <p:nvPicPr>
            <p:cNvPr id="21" name="Picture 20">
              <a:extLst>
                <a:ext uri="{FF2B5EF4-FFF2-40B4-BE49-F238E27FC236}">
                  <a16:creationId xmlns:a16="http://schemas.microsoft.com/office/drawing/2014/main" id="{DCEE25B8-89D3-F480-8FEF-C489951A692D}"/>
                </a:ext>
              </a:extLst>
            </p:cNvPr>
            <p:cNvPicPr>
              <a:picLocks noChangeAspect="1"/>
            </p:cNvPicPr>
            <p:nvPr/>
          </p:nvPicPr>
          <p:blipFill rotWithShape="1">
            <a:blip r:embed="rId4"/>
            <a:srcRect b="25532"/>
            <a:stretch/>
          </p:blipFill>
          <p:spPr>
            <a:xfrm>
              <a:off x="2101728" y="858815"/>
              <a:ext cx="3279578" cy="4137235"/>
            </a:xfrm>
            <a:prstGeom prst="rect">
              <a:avLst/>
            </a:prstGeom>
          </p:spPr>
        </p:pic>
        <p:sp>
          <p:nvSpPr>
            <p:cNvPr id="22" name="Rectangle 21">
              <a:extLst>
                <a:ext uri="{FF2B5EF4-FFF2-40B4-BE49-F238E27FC236}">
                  <a16:creationId xmlns:a16="http://schemas.microsoft.com/office/drawing/2014/main" id="{7BD88A73-94CF-A664-B3AF-B3B4DFCEB322}"/>
                </a:ext>
              </a:extLst>
            </p:cNvPr>
            <p:cNvSpPr/>
            <p:nvPr/>
          </p:nvSpPr>
          <p:spPr>
            <a:xfrm>
              <a:off x="2101728" y="1672683"/>
              <a:ext cx="384994" cy="23752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1F5D414D-C7D6-AD26-C5E6-B9445571570C}"/>
              </a:ext>
            </a:extLst>
          </p:cNvPr>
          <p:cNvSpPr/>
          <p:nvPr/>
        </p:nvSpPr>
        <p:spPr>
          <a:xfrm>
            <a:off x="8295701" y="4836405"/>
            <a:ext cx="1773716" cy="638978"/>
          </a:xfrm>
          <a:prstGeom prst="rect">
            <a:avLst/>
          </a:prstGeom>
          <a:solidFill>
            <a:schemeClr val="accent6">
              <a:lumMod val="75000"/>
              <a:alpha val="286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85D3A03-710E-C043-AF1A-93D7AC6633A9}"/>
              </a:ext>
            </a:extLst>
          </p:cNvPr>
          <p:cNvSpPr txBox="1"/>
          <p:nvPr/>
        </p:nvSpPr>
        <p:spPr>
          <a:xfrm>
            <a:off x="6271591" y="4746575"/>
            <a:ext cx="1251525" cy="523220"/>
          </a:xfrm>
          <a:prstGeom prst="rect">
            <a:avLst/>
          </a:prstGeom>
          <a:noFill/>
        </p:spPr>
        <p:txBody>
          <a:bodyPr wrap="square" rtlCol="0">
            <a:spAutoFit/>
          </a:bodyPr>
          <a:lstStyle/>
          <a:p>
            <a:r>
              <a:rPr lang="en-US" sz="2800" u="sng" dirty="0">
                <a:solidFill>
                  <a:srgbClr val="00B050"/>
                </a:solidFill>
                <a:latin typeface="Cambay Devanagari" pitchFamily="2" charset="77"/>
                <a:cs typeface="Cambay Devanagari" pitchFamily="2" charset="77"/>
              </a:rPr>
              <a:t>subset 1</a:t>
            </a:r>
          </a:p>
        </p:txBody>
      </p:sp>
      <p:cxnSp>
        <p:nvCxnSpPr>
          <p:cNvPr id="25" name="Straight Connector 24">
            <a:extLst>
              <a:ext uri="{FF2B5EF4-FFF2-40B4-BE49-F238E27FC236}">
                <a16:creationId xmlns:a16="http://schemas.microsoft.com/office/drawing/2014/main" id="{184D2B97-F592-EAAF-2455-F02FF5C8DC04}"/>
              </a:ext>
            </a:extLst>
          </p:cNvPr>
          <p:cNvCxnSpPr>
            <a:cxnSpLocks/>
          </p:cNvCxnSpPr>
          <p:nvPr/>
        </p:nvCxnSpPr>
        <p:spPr>
          <a:xfrm>
            <a:off x="7523116" y="5056437"/>
            <a:ext cx="767178" cy="9609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10996A5-11C1-826A-31DF-2BDD3A9F8E0B}"/>
              </a:ext>
            </a:extLst>
          </p:cNvPr>
          <p:cNvGrpSpPr/>
          <p:nvPr/>
        </p:nvGrpSpPr>
        <p:grpSpPr>
          <a:xfrm>
            <a:off x="7671614" y="5568472"/>
            <a:ext cx="5873260" cy="1101106"/>
            <a:chOff x="4126534" y="5590806"/>
            <a:chExt cx="5873260" cy="1101106"/>
          </a:xfrm>
        </p:grpSpPr>
        <p:pic>
          <p:nvPicPr>
            <p:cNvPr id="6" name="Picture 5">
              <a:extLst>
                <a:ext uri="{FF2B5EF4-FFF2-40B4-BE49-F238E27FC236}">
                  <a16:creationId xmlns:a16="http://schemas.microsoft.com/office/drawing/2014/main" id="{18878E4F-17E8-B9DC-5DAD-657300F2CA83}"/>
                </a:ext>
              </a:extLst>
            </p:cNvPr>
            <p:cNvPicPr>
              <a:picLocks noChangeAspect="1"/>
            </p:cNvPicPr>
            <p:nvPr/>
          </p:nvPicPr>
          <p:blipFill rotWithShape="1">
            <a:blip r:embed="rId5"/>
            <a:srcRect r="18980" b="60509"/>
            <a:stretch/>
          </p:blipFill>
          <p:spPr>
            <a:xfrm>
              <a:off x="4126534" y="5599843"/>
              <a:ext cx="313690" cy="522411"/>
            </a:xfrm>
            <a:prstGeom prst="rect">
              <a:avLst/>
            </a:prstGeom>
          </p:spPr>
        </p:pic>
        <p:sp>
          <p:nvSpPr>
            <p:cNvPr id="7" name="TextBox 6">
              <a:extLst>
                <a:ext uri="{FF2B5EF4-FFF2-40B4-BE49-F238E27FC236}">
                  <a16:creationId xmlns:a16="http://schemas.microsoft.com/office/drawing/2014/main" id="{48D19684-B6F3-87F1-D0FD-5649BF68F7C0}"/>
                </a:ext>
              </a:extLst>
            </p:cNvPr>
            <p:cNvSpPr txBox="1"/>
            <p:nvPr/>
          </p:nvSpPr>
          <p:spPr>
            <a:xfrm>
              <a:off x="4426925" y="5590806"/>
              <a:ext cx="5572869" cy="871970"/>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Days on which flooding occurs</a:t>
              </a:r>
            </a:p>
            <a:p>
              <a:pPr>
                <a:lnSpc>
                  <a:spcPct val="150000"/>
                </a:lnSpc>
              </a:pPr>
              <a:r>
                <a:rPr lang="en-US" dirty="0">
                  <a:latin typeface="Arial" panose="020B0604020202020204" pitchFamily="34" charset="0"/>
                  <a:cs typeface="Arial" panose="020B0604020202020204" pitchFamily="34" charset="0"/>
                </a:rPr>
                <a:t>Days on which flooding does NOT occur</a:t>
              </a:r>
            </a:p>
          </p:txBody>
        </p:sp>
        <p:pic>
          <p:nvPicPr>
            <p:cNvPr id="8" name="Picture 7">
              <a:extLst>
                <a:ext uri="{FF2B5EF4-FFF2-40B4-BE49-F238E27FC236}">
                  <a16:creationId xmlns:a16="http://schemas.microsoft.com/office/drawing/2014/main" id="{0AE00CB7-DFA7-97A2-175B-92F24A561C7C}"/>
                </a:ext>
              </a:extLst>
            </p:cNvPr>
            <p:cNvPicPr>
              <a:picLocks noChangeAspect="1"/>
            </p:cNvPicPr>
            <p:nvPr/>
          </p:nvPicPr>
          <p:blipFill rotWithShape="1">
            <a:blip r:embed="rId5"/>
            <a:srcRect t="51141"/>
            <a:stretch/>
          </p:blipFill>
          <p:spPr>
            <a:xfrm>
              <a:off x="4126534" y="6045581"/>
              <a:ext cx="387176" cy="646331"/>
            </a:xfrm>
            <a:prstGeom prst="rect">
              <a:avLst/>
            </a:prstGeom>
          </p:spPr>
        </p:pic>
      </p:grpSp>
      <p:sp>
        <p:nvSpPr>
          <p:cNvPr id="4" name="TextBox 3">
            <a:extLst>
              <a:ext uri="{FF2B5EF4-FFF2-40B4-BE49-F238E27FC236}">
                <a16:creationId xmlns:a16="http://schemas.microsoft.com/office/drawing/2014/main" id="{04ED07CF-EC29-9C4D-065D-4DFCCBC73B1A}"/>
              </a:ext>
            </a:extLst>
          </p:cNvPr>
          <p:cNvSpPr txBox="1"/>
          <p:nvPr/>
        </p:nvSpPr>
        <p:spPr>
          <a:xfrm>
            <a:off x="6926011" y="508894"/>
            <a:ext cx="510628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Risk of flooding with a dam</a:t>
            </a:r>
          </a:p>
        </p:txBody>
      </p:sp>
    </p:spTree>
    <p:custDataLst>
      <p:tags r:id="rId1"/>
    </p:custDataLst>
    <p:extLst>
      <p:ext uri="{BB962C8B-B14F-4D97-AF65-F5344CB8AC3E}">
        <p14:creationId xmlns:p14="http://schemas.microsoft.com/office/powerpoint/2010/main" val="10343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CAA4-C096-377A-22D4-148AAB4F0E91}"/>
              </a:ext>
            </a:extLst>
          </p:cNvPr>
          <p:cNvSpPr>
            <a:spLocks noGrp="1"/>
          </p:cNvSpPr>
          <p:nvPr>
            <p:ph type="title"/>
          </p:nvPr>
        </p:nvSpPr>
        <p:spPr/>
        <p:txBody>
          <a:bodyPr/>
          <a:lstStyle/>
          <a:p>
            <a:r>
              <a:rPr lang="en-US" dirty="0"/>
              <a:t>Icon Array</a:t>
            </a:r>
          </a:p>
        </p:txBody>
      </p:sp>
      <p:sp>
        <p:nvSpPr>
          <p:cNvPr id="14" name="Content Placeholder 13">
            <a:extLst>
              <a:ext uri="{FF2B5EF4-FFF2-40B4-BE49-F238E27FC236}">
                <a16:creationId xmlns:a16="http://schemas.microsoft.com/office/drawing/2014/main" id="{486F648E-1865-2EFC-69A8-7F71B475C7E3}"/>
              </a:ext>
            </a:extLst>
          </p:cNvPr>
          <p:cNvSpPr>
            <a:spLocks noGrp="1"/>
          </p:cNvSpPr>
          <p:nvPr>
            <p:ph sz="half" idx="1"/>
          </p:nvPr>
        </p:nvSpPr>
        <p:spPr>
          <a:xfrm>
            <a:off x="639001" y="1820899"/>
            <a:ext cx="6755834" cy="4351338"/>
          </a:xfrm>
        </p:spPr>
        <p:txBody>
          <a:bodyPr>
            <a:normAutofit/>
          </a:bodyPr>
          <a:lstStyle/>
          <a:p>
            <a:pPr>
              <a:spcBef>
                <a:spcPts val="500"/>
              </a:spcBef>
              <a:defRPr/>
            </a:pPr>
            <a:r>
              <a:rPr kumimoji="0" lang="en-US" sz="2800" b="1" i="0" u="none" strike="noStrike" kern="1200" cap="none" spc="0" normalizeH="0" baseline="0" noProof="0" dirty="0">
                <a:ln>
                  <a:noFill/>
                </a:ln>
                <a:solidFill>
                  <a:prstClr val="black"/>
                </a:solidFill>
                <a:effectLst/>
                <a:uLnTx/>
                <a:uFillTx/>
              </a:rPr>
              <a:t>Set</a:t>
            </a:r>
            <a:r>
              <a:rPr kumimoji="0" lang="en-US" sz="2800" b="0" i="0" u="none" strike="noStrike" kern="1200" cap="none" spc="0" normalizeH="0" baseline="0" noProof="0" dirty="0">
                <a:ln>
                  <a:noFill/>
                </a:ln>
                <a:solidFill>
                  <a:prstClr val="black"/>
                </a:solidFill>
                <a:effectLst/>
                <a:uLnTx/>
                <a:uFillTx/>
              </a:rPr>
              <a:t>: the entire set of elements or people</a:t>
            </a:r>
            <a:br>
              <a:rPr kumimoji="0" lang="en-US" sz="2800" b="0" i="0" u="none" strike="noStrike" kern="1200" cap="none" spc="0" normalizeH="0" baseline="0" noProof="0" dirty="0">
                <a:ln>
                  <a:noFill/>
                </a:ln>
                <a:solidFill>
                  <a:prstClr val="black"/>
                </a:solidFill>
                <a:effectLst/>
                <a:uLnTx/>
                <a:uFillTx/>
              </a:rPr>
            </a:br>
            <a:r>
              <a:rPr kumimoji="0" lang="en-US" sz="2800" b="0" i="0" u="none" strike="noStrike" kern="1200" cap="none" spc="0" normalizeH="0" baseline="0" noProof="0" dirty="0">
                <a:ln>
                  <a:noFill/>
                </a:ln>
                <a:solidFill>
                  <a:prstClr val="black"/>
                </a:solidFill>
                <a:effectLst/>
                <a:uLnTx/>
                <a:uFillTx/>
                <a:sym typeface="Wingdings" pitchFamily="2" charset="2"/>
              </a:rPr>
              <a:t> </a:t>
            </a:r>
            <a:r>
              <a:rPr kumimoji="0" lang="en-US" sz="2800" b="0" i="0" u="none" strike="noStrike" kern="1200" cap="none" spc="0" normalizeH="0" baseline="0" noProof="0" dirty="0">
                <a:ln>
                  <a:noFill/>
                </a:ln>
                <a:solidFill>
                  <a:prstClr val="black"/>
                </a:solidFill>
                <a:effectLst/>
                <a:uLnTx/>
                <a:uFillTx/>
              </a:rPr>
              <a:t>total of 100 days</a:t>
            </a:r>
            <a:br>
              <a:rPr kumimoji="0" lang="en-US" sz="2800" b="0" i="0" u="none" strike="noStrike" kern="1200" cap="none" spc="0" normalizeH="0" baseline="0" noProof="0" dirty="0">
                <a:ln>
                  <a:noFill/>
                </a:ln>
                <a:solidFill>
                  <a:prstClr val="black"/>
                </a:solidFill>
                <a:effectLst/>
                <a:uLnTx/>
                <a:uFillTx/>
              </a:rPr>
            </a:br>
            <a:endParaRPr kumimoji="0" lang="en-US" sz="2800" b="0" i="0" u="none" strike="noStrike" kern="1200" cap="none" spc="0" normalizeH="0" baseline="0" noProof="0" dirty="0">
              <a:ln>
                <a:noFill/>
              </a:ln>
              <a:solidFill>
                <a:prstClr val="black"/>
              </a:solidFill>
              <a:effectLst/>
              <a:uLnTx/>
              <a:uFillTx/>
            </a:endParaRPr>
          </a:p>
          <a:p>
            <a:pPr>
              <a:spcBef>
                <a:spcPts val="500"/>
              </a:spcBef>
              <a:defRPr/>
            </a:pPr>
            <a:r>
              <a:rPr kumimoji="0" lang="en-US" sz="2800" b="1" i="0" u="none" strike="noStrike" kern="1200" cap="none" spc="0" normalizeH="0" baseline="0" noProof="0" dirty="0">
                <a:ln>
                  <a:noFill/>
                </a:ln>
                <a:solidFill>
                  <a:prstClr val="black"/>
                </a:solidFill>
                <a:effectLst/>
                <a:uLnTx/>
                <a:uFillTx/>
              </a:rPr>
              <a:t>Subset: </a:t>
            </a:r>
            <a:r>
              <a:rPr kumimoji="0" lang="en-US" sz="2800" b="0" i="0" u="none" strike="noStrike" kern="1200" cap="none" spc="0" normalizeH="0" baseline="0" noProof="0" dirty="0">
                <a:ln>
                  <a:noFill/>
                </a:ln>
                <a:solidFill>
                  <a:prstClr val="black"/>
                </a:solidFill>
                <a:effectLst/>
                <a:uLnTx/>
                <a:uFillTx/>
              </a:rPr>
              <a:t>a specific group of interest, within the set </a:t>
            </a:r>
            <a:br>
              <a:rPr kumimoji="0" lang="en-US" sz="2800" b="0" i="0" u="none" strike="noStrike" kern="1200" cap="none" spc="0" normalizeH="0" baseline="0" noProof="0" dirty="0">
                <a:ln>
                  <a:noFill/>
                </a:ln>
                <a:solidFill>
                  <a:prstClr val="black"/>
                </a:solidFill>
                <a:effectLst/>
                <a:uLnTx/>
                <a:uFillTx/>
              </a:rPr>
            </a:br>
            <a:r>
              <a:rPr lang="en-US" sz="2800" dirty="0">
                <a:solidFill>
                  <a:prstClr val="black"/>
                </a:solidFill>
                <a:sym typeface="Wingdings" pitchFamily="2" charset="2"/>
              </a:rPr>
              <a:t></a:t>
            </a:r>
            <a:r>
              <a:rPr kumimoji="0" lang="en-US" sz="2800" b="0" i="0" u="none" strike="noStrike" kern="1200" cap="none" spc="0" normalizeH="0" baseline="0" noProof="0" dirty="0">
                <a:ln>
                  <a:noFill/>
                </a:ln>
                <a:solidFill>
                  <a:prstClr val="black"/>
                </a:solidFill>
                <a:effectLst/>
                <a:uLnTx/>
                <a:uFillTx/>
                <a:sym typeface="Wingdings" pitchFamily="2" charset="2"/>
              </a:rPr>
              <a:t> </a:t>
            </a:r>
            <a:r>
              <a:rPr kumimoji="0" lang="en-US" sz="2800" b="0" i="0" u="none" strike="noStrike" kern="1200" cap="none" spc="0" normalizeH="0" baseline="0" noProof="0" dirty="0">
                <a:ln>
                  <a:noFill/>
                </a:ln>
                <a:solidFill>
                  <a:prstClr val="black"/>
                </a:solidFill>
                <a:effectLst/>
                <a:uLnTx/>
                <a:uFillTx/>
              </a:rPr>
              <a:t>6 days with flooding</a:t>
            </a:r>
            <a:br>
              <a:rPr kumimoji="0" lang="en-US" sz="2800" b="0" i="0" u="none" strike="noStrike" kern="1200" cap="none" spc="0" normalizeH="0" baseline="0" noProof="0" dirty="0">
                <a:ln>
                  <a:noFill/>
                </a:ln>
                <a:solidFill>
                  <a:prstClr val="black"/>
                </a:solidFill>
                <a:effectLst/>
                <a:uLnTx/>
                <a:uFillTx/>
              </a:rPr>
            </a:br>
            <a:r>
              <a:rPr lang="en-US" sz="2800" dirty="0">
                <a:solidFill>
                  <a:prstClr val="black"/>
                </a:solidFill>
                <a:sym typeface="Wingdings" pitchFamily="2" charset="2"/>
              </a:rPr>
              <a:t></a:t>
            </a:r>
            <a:r>
              <a:rPr kumimoji="0" lang="en-US" sz="2800" b="0" i="0" u="none" strike="noStrike" kern="1200" cap="none" spc="0" normalizeH="0" baseline="0" noProof="0" dirty="0">
                <a:ln>
                  <a:noFill/>
                </a:ln>
                <a:solidFill>
                  <a:prstClr val="black"/>
                </a:solidFill>
                <a:effectLst/>
                <a:uLnTx/>
                <a:uFillTx/>
                <a:sym typeface="Wingdings" pitchFamily="2" charset="2"/>
              </a:rPr>
              <a:t> </a:t>
            </a:r>
            <a:r>
              <a:rPr kumimoji="0" lang="en-US" sz="2800" b="0" i="0" u="none" strike="noStrike" kern="1200" cap="none" spc="0" normalizeH="0" baseline="0" noProof="0" dirty="0">
                <a:ln>
                  <a:noFill/>
                </a:ln>
                <a:solidFill>
                  <a:prstClr val="black"/>
                </a:solidFill>
                <a:effectLst/>
                <a:uLnTx/>
                <a:uFillTx/>
              </a:rPr>
              <a:t>94 days without flooding</a:t>
            </a:r>
          </a:p>
        </p:txBody>
      </p:sp>
      <p:grpSp>
        <p:nvGrpSpPr>
          <p:cNvPr id="13" name="Group 12">
            <a:extLst>
              <a:ext uri="{FF2B5EF4-FFF2-40B4-BE49-F238E27FC236}">
                <a16:creationId xmlns:a16="http://schemas.microsoft.com/office/drawing/2014/main" id="{10913865-2112-7F69-0FD1-D9148D4E8652}"/>
              </a:ext>
            </a:extLst>
          </p:cNvPr>
          <p:cNvGrpSpPr/>
          <p:nvPr/>
        </p:nvGrpSpPr>
        <p:grpSpPr>
          <a:xfrm>
            <a:off x="7304042" y="738975"/>
            <a:ext cx="4174576" cy="4913094"/>
            <a:chOff x="2101728" y="858815"/>
            <a:chExt cx="3279578" cy="4137235"/>
          </a:xfrm>
        </p:grpSpPr>
        <p:pic>
          <p:nvPicPr>
            <p:cNvPr id="21" name="Picture 20">
              <a:extLst>
                <a:ext uri="{FF2B5EF4-FFF2-40B4-BE49-F238E27FC236}">
                  <a16:creationId xmlns:a16="http://schemas.microsoft.com/office/drawing/2014/main" id="{DCEE25B8-89D3-F480-8FEF-C489951A692D}"/>
                </a:ext>
              </a:extLst>
            </p:cNvPr>
            <p:cNvPicPr>
              <a:picLocks noChangeAspect="1"/>
            </p:cNvPicPr>
            <p:nvPr/>
          </p:nvPicPr>
          <p:blipFill rotWithShape="1">
            <a:blip r:embed="rId4"/>
            <a:srcRect b="25532"/>
            <a:stretch/>
          </p:blipFill>
          <p:spPr>
            <a:xfrm>
              <a:off x="2101728" y="858815"/>
              <a:ext cx="3279578" cy="4137235"/>
            </a:xfrm>
            <a:prstGeom prst="rect">
              <a:avLst/>
            </a:prstGeom>
          </p:spPr>
        </p:pic>
        <p:sp>
          <p:nvSpPr>
            <p:cNvPr id="22" name="Rectangle 21">
              <a:extLst>
                <a:ext uri="{FF2B5EF4-FFF2-40B4-BE49-F238E27FC236}">
                  <a16:creationId xmlns:a16="http://schemas.microsoft.com/office/drawing/2014/main" id="{7BD88A73-94CF-A664-B3AF-B3B4DFCEB322}"/>
                </a:ext>
              </a:extLst>
            </p:cNvPr>
            <p:cNvSpPr/>
            <p:nvPr/>
          </p:nvSpPr>
          <p:spPr>
            <a:xfrm>
              <a:off x="2101728" y="1672683"/>
              <a:ext cx="384994" cy="23752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627BD6E6-0B58-7995-99D1-2AAAB7927B3E}"/>
              </a:ext>
            </a:extLst>
          </p:cNvPr>
          <p:cNvGrpSpPr/>
          <p:nvPr/>
        </p:nvGrpSpPr>
        <p:grpSpPr>
          <a:xfrm>
            <a:off x="8306718" y="886441"/>
            <a:ext cx="2845202" cy="4624412"/>
            <a:chOff x="8306718" y="886441"/>
            <a:chExt cx="2845202" cy="4624412"/>
          </a:xfrm>
        </p:grpSpPr>
        <p:sp>
          <p:nvSpPr>
            <p:cNvPr id="23" name="Rectangle 22">
              <a:extLst>
                <a:ext uri="{FF2B5EF4-FFF2-40B4-BE49-F238E27FC236}">
                  <a16:creationId xmlns:a16="http://schemas.microsoft.com/office/drawing/2014/main" id="{1F5D414D-C7D6-AD26-C5E6-B9445571570C}"/>
                </a:ext>
              </a:extLst>
            </p:cNvPr>
            <p:cNvSpPr/>
            <p:nvPr/>
          </p:nvSpPr>
          <p:spPr>
            <a:xfrm>
              <a:off x="8306718" y="886441"/>
              <a:ext cx="2842352" cy="3983013"/>
            </a:xfrm>
            <a:prstGeom prst="rect">
              <a:avLst/>
            </a:prstGeom>
            <a:solidFill>
              <a:srgbClr val="00B0F0">
                <a:alpha val="22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040D6FA-2475-C7CF-802A-9A7941EE59AB}"/>
                </a:ext>
              </a:extLst>
            </p:cNvPr>
            <p:cNvSpPr/>
            <p:nvPr/>
          </p:nvSpPr>
          <p:spPr>
            <a:xfrm>
              <a:off x="10010273" y="4871875"/>
              <a:ext cx="1141647" cy="638978"/>
            </a:xfrm>
            <a:prstGeom prst="rect">
              <a:avLst/>
            </a:prstGeom>
            <a:solidFill>
              <a:srgbClr val="00B0F0">
                <a:alpha val="22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9DE54F1-62B9-0F2F-4762-F37B8992A867}"/>
              </a:ext>
            </a:extLst>
          </p:cNvPr>
          <p:cNvSpPr txBox="1"/>
          <p:nvPr/>
        </p:nvSpPr>
        <p:spPr>
          <a:xfrm>
            <a:off x="6306659" y="4809050"/>
            <a:ext cx="1251525" cy="523220"/>
          </a:xfrm>
          <a:prstGeom prst="rect">
            <a:avLst/>
          </a:prstGeom>
          <a:noFill/>
        </p:spPr>
        <p:txBody>
          <a:bodyPr wrap="square" rtlCol="0">
            <a:spAutoFit/>
          </a:bodyPr>
          <a:lstStyle/>
          <a:p>
            <a:r>
              <a:rPr lang="en-US" sz="2800" u="sng" dirty="0">
                <a:solidFill>
                  <a:srgbClr val="00B0F0"/>
                </a:solidFill>
                <a:latin typeface="Cambay Devanagari" pitchFamily="2" charset="77"/>
                <a:cs typeface="Cambay Devanagari" pitchFamily="2" charset="77"/>
              </a:rPr>
              <a:t>subset 2</a:t>
            </a:r>
          </a:p>
        </p:txBody>
      </p:sp>
      <p:cxnSp>
        <p:nvCxnSpPr>
          <p:cNvPr id="7" name="Straight Connector 6">
            <a:extLst>
              <a:ext uri="{FF2B5EF4-FFF2-40B4-BE49-F238E27FC236}">
                <a16:creationId xmlns:a16="http://schemas.microsoft.com/office/drawing/2014/main" id="{7FD894D8-5BBF-A219-5442-F15C995AC8DF}"/>
              </a:ext>
            </a:extLst>
          </p:cNvPr>
          <p:cNvCxnSpPr>
            <a:cxnSpLocks/>
          </p:cNvCxnSpPr>
          <p:nvPr/>
        </p:nvCxnSpPr>
        <p:spPr>
          <a:xfrm flipV="1">
            <a:off x="7484044" y="4714732"/>
            <a:ext cx="858715" cy="40074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E4A26CC-CD3A-AE1A-79AE-8D0626820FFD}"/>
              </a:ext>
            </a:extLst>
          </p:cNvPr>
          <p:cNvGrpSpPr/>
          <p:nvPr/>
        </p:nvGrpSpPr>
        <p:grpSpPr>
          <a:xfrm>
            <a:off x="7671614" y="5568472"/>
            <a:ext cx="5873260" cy="1101106"/>
            <a:chOff x="4126534" y="5590806"/>
            <a:chExt cx="5873260" cy="1101106"/>
          </a:xfrm>
        </p:grpSpPr>
        <p:pic>
          <p:nvPicPr>
            <p:cNvPr id="10" name="Picture 9">
              <a:extLst>
                <a:ext uri="{FF2B5EF4-FFF2-40B4-BE49-F238E27FC236}">
                  <a16:creationId xmlns:a16="http://schemas.microsoft.com/office/drawing/2014/main" id="{E90AA266-49B5-AD29-7B58-87FB83E0E349}"/>
                </a:ext>
              </a:extLst>
            </p:cNvPr>
            <p:cNvPicPr>
              <a:picLocks noChangeAspect="1"/>
            </p:cNvPicPr>
            <p:nvPr/>
          </p:nvPicPr>
          <p:blipFill rotWithShape="1">
            <a:blip r:embed="rId5"/>
            <a:srcRect r="18980" b="60509"/>
            <a:stretch/>
          </p:blipFill>
          <p:spPr>
            <a:xfrm>
              <a:off x="4126534" y="5599843"/>
              <a:ext cx="313690" cy="522411"/>
            </a:xfrm>
            <a:prstGeom prst="rect">
              <a:avLst/>
            </a:prstGeom>
          </p:spPr>
        </p:pic>
        <p:sp>
          <p:nvSpPr>
            <p:cNvPr id="11" name="TextBox 10">
              <a:extLst>
                <a:ext uri="{FF2B5EF4-FFF2-40B4-BE49-F238E27FC236}">
                  <a16:creationId xmlns:a16="http://schemas.microsoft.com/office/drawing/2014/main" id="{E0879528-6EA9-179B-A982-FBD02C2A8BAE}"/>
                </a:ext>
              </a:extLst>
            </p:cNvPr>
            <p:cNvSpPr txBox="1"/>
            <p:nvPr/>
          </p:nvSpPr>
          <p:spPr>
            <a:xfrm>
              <a:off x="4426925" y="5590806"/>
              <a:ext cx="5572869" cy="871970"/>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Days on which flooding occurs</a:t>
              </a:r>
            </a:p>
            <a:p>
              <a:pPr>
                <a:lnSpc>
                  <a:spcPct val="150000"/>
                </a:lnSpc>
              </a:pPr>
              <a:r>
                <a:rPr lang="en-US" dirty="0">
                  <a:latin typeface="Arial" panose="020B0604020202020204" pitchFamily="34" charset="0"/>
                  <a:cs typeface="Arial" panose="020B0604020202020204" pitchFamily="34" charset="0"/>
                </a:rPr>
                <a:t>Days on which flooding does NOT occur</a:t>
              </a:r>
            </a:p>
          </p:txBody>
        </p:sp>
        <p:pic>
          <p:nvPicPr>
            <p:cNvPr id="12" name="Picture 11">
              <a:extLst>
                <a:ext uri="{FF2B5EF4-FFF2-40B4-BE49-F238E27FC236}">
                  <a16:creationId xmlns:a16="http://schemas.microsoft.com/office/drawing/2014/main" id="{157AE23F-C6AA-D726-2574-3FB0D4E5153C}"/>
                </a:ext>
              </a:extLst>
            </p:cNvPr>
            <p:cNvPicPr>
              <a:picLocks noChangeAspect="1"/>
            </p:cNvPicPr>
            <p:nvPr/>
          </p:nvPicPr>
          <p:blipFill rotWithShape="1">
            <a:blip r:embed="rId5"/>
            <a:srcRect t="51141"/>
            <a:stretch/>
          </p:blipFill>
          <p:spPr>
            <a:xfrm>
              <a:off x="4126534" y="6045581"/>
              <a:ext cx="387176" cy="646331"/>
            </a:xfrm>
            <a:prstGeom prst="rect">
              <a:avLst/>
            </a:prstGeom>
          </p:spPr>
        </p:pic>
      </p:grpSp>
      <p:sp>
        <p:nvSpPr>
          <p:cNvPr id="4" name="TextBox 3">
            <a:extLst>
              <a:ext uri="{FF2B5EF4-FFF2-40B4-BE49-F238E27FC236}">
                <a16:creationId xmlns:a16="http://schemas.microsoft.com/office/drawing/2014/main" id="{449E11B2-F13C-FBB1-1C99-7A0839AE4077}"/>
              </a:ext>
            </a:extLst>
          </p:cNvPr>
          <p:cNvSpPr txBox="1"/>
          <p:nvPr/>
        </p:nvSpPr>
        <p:spPr>
          <a:xfrm>
            <a:off x="6926011" y="508894"/>
            <a:ext cx="510628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Risk of flooding with a dam</a:t>
            </a:r>
          </a:p>
        </p:txBody>
      </p:sp>
    </p:spTree>
    <p:custDataLst>
      <p:tags r:id="rId1"/>
    </p:custDataLst>
    <p:extLst>
      <p:ext uri="{BB962C8B-B14F-4D97-AF65-F5344CB8AC3E}">
        <p14:creationId xmlns:p14="http://schemas.microsoft.com/office/powerpoint/2010/main" val="4103166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5E907-5E32-90DC-DBDD-3D95C9A2C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6CADA-D3FB-3B04-A4F0-94393513852E}"/>
              </a:ext>
            </a:extLst>
          </p:cNvPr>
          <p:cNvSpPr>
            <a:spLocks noGrp="1"/>
          </p:cNvSpPr>
          <p:nvPr>
            <p:ph type="title"/>
          </p:nvPr>
        </p:nvSpPr>
        <p:spPr/>
        <p:txBody>
          <a:bodyPr/>
          <a:lstStyle/>
          <a:p>
            <a:r>
              <a:rPr lang="en-US" dirty="0"/>
              <a:t>Icon Array</a:t>
            </a:r>
          </a:p>
        </p:txBody>
      </p:sp>
      <p:sp>
        <p:nvSpPr>
          <p:cNvPr id="4" name="Content Placeholder 3">
            <a:extLst>
              <a:ext uri="{FF2B5EF4-FFF2-40B4-BE49-F238E27FC236}">
                <a16:creationId xmlns:a16="http://schemas.microsoft.com/office/drawing/2014/main" id="{CECC5506-F6FE-0633-4EE3-9DFEBCD23012}"/>
              </a:ext>
            </a:extLst>
          </p:cNvPr>
          <p:cNvSpPr>
            <a:spLocks noGrp="1"/>
          </p:cNvSpPr>
          <p:nvPr>
            <p:ph idx="1"/>
          </p:nvPr>
        </p:nvSpPr>
        <p:spPr/>
        <p:txBody>
          <a:bodyPr>
            <a:normAutofit/>
          </a:bodyPr>
          <a:lstStyle/>
          <a:p>
            <a:pPr marL="0" indent="0">
              <a:buNone/>
            </a:pPr>
            <a:r>
              <a:rPr lang="en-US" b="0" i="0" u="none" strike="noStrike" dirty="0">
                <a:solidFill>
                  <a:srgbClr val="32363A"/>
                </a:solidFill>
                <a:effectLst/>
                <a:latin typeface="Aptos" panose="020B0004020202020204" pitchFamily="34" charset="0"/>
              </a:rPr>
              <a:t>Icon arrays can be used to compare proportions of subsets in </a:t>
            </a:r>
            <a:r>
              <a:rPr lang="en-US" b="0" i="0" u="sng" strike="noStrike" dirty="0">
                <a:solidFill>
                  <a:srgbClr val="32363A"/>
                </a:solidFill>
                <a:effectLst/>
                <a:latin typeface="Aptos" panose="020B0004020202020204" pitchFamily="34" charset="0"/>
              </a:rPr>
              <a:t>unequally sized</a:t>
            </a:r>
            <a:r>
              <a:rPr lang="en-US" b="0" i="0" u="none" strike="noStrike" dirty="0">
                <a:solidFill>
                  <a:srgbClr val="32363A"/>
                </a:solidFill>
                <a:effectLst/>
                <a:latin typeface="Aptos" panose="020B0004020202020204" pitchFamily="34" charset="0"/>
              </a:rPr>
              <a:t> sets. </a:t>
            </a:r>
          </a:p>
          <a:p>
            <a:pPr marL="0" indent="0">
              <a:buNone/>
            </a:pPr>
            <a:endParaRPr lang="en-US" sz="4000" b="1" dirty="0">
              <a:solidFill>
                <a:prstClr val="black"/>
              </a:solidFill>
              <a:latin typeface="Arial" panose="020B0604020202020204" pitchFamily="34" charset="0"/>
              <a:cs typeface="Arial" panose="020B0604020202020204" pitchFamily="34" charset="0"/>
            </a:endParaRPr>
          </a:p>
          <a:p>
            <a:pPr marL="0" indent="0">
              <a:buNone/>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Town X: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Heavy snow on 15 out of 100 days </a:t>
            </a:r>
          </a:p>
          <a:p>
            <a:pPr marL="0" indent="0">
              <a:buNone/>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Town Y: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Heavy snow on 8 out of 16 days </a:t>
            </a:r>
          </a:p>
          <a:p>
            <a:pPr marL="0" indent="0">
              <a:buNone/>
            </a:pPr>
            <a:endParaRPr lang="en-US" sz="4000" dirty="0">
              <a:latin typeface="Arial" panose="020B0604020202020204" pitchFamily="34" charset="0"/>
              <a:cs typeface="Arial" panose="020B0604020202020204" pitchFamily="34" charset="0"/>
            </a:endParaRPr>
          </a:p>
          <a:p>
            <a:pPr marL="0" indent="0">
              <a:buNone/>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233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15D0-8CD9-D0AC-30D5-5277B5CA27BA}"/>
              </a:ext>
            </a:extLst>
          </p:cNvPr>
          <p:cNvSpPr>
            <a:spLocks noGrp="1"/>
          </p:cNvSpPr>
          <p:nvPr>
            <p:ph type="title"/>
          </p:nvPr>
        </p:nvSpPr>
        <p:spPr/>
        <p:txBody>
          <a:bodyPr/>
          <a:lstStyle/>
          <a:p>
            <a:r>
              <a:rPr lang="en-US" dirty="0"/>
              <a:t>Icon Array</a:t>
            </a:r>
          </a:p>
        </p:txBody>
      </p:sp>
      <p:grpSp>
        <p:nvGrpSpPr>
          <p:cNvPr id="6" name="Group 5">
            <a:extLst>
              <a:ext uri="{FF2B5EF4-FFF2-40B4-BE49-F238E27FC236}">
                <a16:creationId xmlns:a16="http://schemas.microsoft.com/office/drawing/2014/main" id="{7B823204-BC75-FEC4-951E-DF9735F2CF75}"/>
              </a:ext>
            </a:extLst>
          </p:cNvPr>
          <p:cNvGrpSpPr/>
          <p:nvPr/>
        </p:nvGrpSpPr>
        <p:grpSpPr>
          <a:xfrm>
            <a:off x="1632049" y="1596469"/>
            <a:ext cx="5553158" cy="4107103"/>
            <a:chOff x="785993" y="2811774"/>
            <a:chExt cx="5553158" cy="4107103"/>
          </a:xfrm>
        </p:grpSpPr>
        <p:sp>
          <p:nvSpPr>
            <p:cNvPr id="7" name="TextBox 6">
              <a:extLst>
                <a:ext uri="{FF2B5EF4-FFF2-40B4-BE49-F238E27FC236}">
                  <a16:creationId xmlns:a16="http://schemas.microsoft.com/office/drawing/2014/main" id="{50DD7B6B-86D7-DA87-ADF1-59B332154987}"/>
                </a:ext>
              </a:extLst>
            </p:cNvPr>
            <p:cNvSpPr txBox="1"/>
            <p:nvPr/>
          </p:nvSpPr>
          <p:spPr>
            <a:xfrm>
              <a:off x="3679685" y="2811774"/>
              <a:ext cx="26594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Helvetica Neue" panose="02000503000000020004" pitchFamily="2" charset="0"/>
                <a:cs typeface="Calibri" panose="020F0502020204030204" pitchFamily="34" charset="0"/>
              </a:endParaRPr>
            </a:p>
          </p:txBody>
        </p:sp>
        <p:pic>
          <p:nvPicPr>
            <p:cNvPr id="8" name="Picture 7">
              <a:extLst>
                <a:ext uri="{FF2B5EF4-FFF2-40B4-BE49-F238E27FC236}">
                  <a16:creationId xmlns:a16="http://schemas.microsoft.com/office/drawing/2014/main" id="{70CD4AAF-C9B1-FABF-0A64-6B38D0721544}"/>
                </a:ext>
              </a:extLst>
            </p:cNvPr>
            <p:cNvPicPr>
              <a:picLocks noChangeAspect="1"/>
            </p:cNvPicPr>
            <p:nvPr/>
          </p:nvPicPr>
          <p:blipFill>
            <a:blip r:embed="rId4"/>
            <a:stretch>
              <a:fillRect/>
            </a:stretch>
          </p:blipFill>
          <p:spPr>
            <a:xfrm>
              <a:off x="785993" y="3597920"/>
              <a:ext cx="3970051" cy="3320957"/>
            </a:xfrm>
            <a:prstGeom prst="rect">
              <a:avLst/>
            </a:prstGeom>
          </p:spPr>
        </p:pic>
      </p:grpSp>
      <p:grpSp>
        <p:nvGrpSpPr>
          <p:cNvPr id="9" name="Group 8">
            <a:extLst>
              <a:ext uri="{FF2B5EF4-FFF2-40B4-BE49-F238E27FC236}">
                <a16:creationId xmlns:a16="http://schemas.microsoft.com/office/drawing/2014/main" id="{7FDA0400-6954-0B53-2047-474896C29AB2}"/>
              </a:ext>
            </a:extLst>
          </p:cNvPr>
          <p:cNvGrpSpPr/>
          <p:nvPr/>
        </p:nvGrpSpPr>
        <p:grpSpPr>
          <a:xfrm>
            <a:off x="8072617" y="2382615"/>
            <a:ext cx="1432808" cy="1186544"/>
            <a:chOff x="6438849" y="5172528"/>
            <a:chExt cx="1432808" cy="1186544"/>
          </a:xfrm>
        </p:grpSpPr>
        <p:pic>
          <p:nvPicPr>
            <p:cNvPr id="10" name="Picture 9">
              <a:extLst>
                <a:ext uri="{FF2B5EF4-FFF2-40B4-BE49-F238E27FC236}">
                  <a16:creationId xmlns:a16="http://schemas.microsoft.com/office/drawing/2014/main" id="{7264F16A-71DC-D038-C51A-084A541BBE22}"/>
                </a:ext>
              </a:extLst>
            </p:cNvPr>
            <p:cNvPicPr>
              <a:picLocks noChangeAspect="1"/>
            </p:cNvPicPr>
            <p:nvPr/>
          </p:nvPicPr>
          <p:blipFill>
            <a:blip r:embed="rId5"/>
            <a:stretch>
              <a:fillRect/>
            </a:stretch>
          </p:blipFill>
          <p:spPr>
            <a:xfrm>
              <a:off x="6438849" y="5172528"/>
              <a:ext cx="1432808" cy="1186544"/>
            </a:xfrm>
            <a:prstGeom prst="rect">
              <a:avLst/>
            </a:prstGeom>
          </p:spPr>
        </p:pic>
        <p:pic>
          <p:nvPicPr>
            <p:cNvPr id="11" name="Picture 10">
              <a:extLst>
                <a:ext uri="{FF2B5EF4-FFF2-40B4-BE49-F238E27FC236}">
                  <a16:creationId xmlns:a16="http://schemas.microsoft.com/office/drawing/2014/main" id="{72AD1010-C3E3-9BC3-1ECF-A56B56B15F48}"/>
                </a:ext>
              </a:extLst>
            </p:cNvPr>
            <p:cNvPicPr>
              <a:picLocks noChangeAspect="1"/>
            </p:cNvPicPr>
            <p:nvPr/>
          </p:nvPicPr>
          <p:blipFill rotWithShape="1">
            <a:blip r:embed="rId5"/>
            <a:srcRect t="71703"/>
            <a:stretch/>
          </p:blipFill>
          <p:spPr>
            <a:xfrm>
              <a:off x="6438849" y="5748949"/>
              <a:ext cx="1432808" cy="335755"/>
            </a:xfrm>
            <a:prstGeom prst="rect">
              <a:avLst/>
            </a:prstGeom>
          </p:spPr>
        </p:pic>
      </p:grpSp>
      <p:sp>
        <p:nvSpPr>
          <p:cNvPr id="12" name="TextBox 11">
            <a:extLst>
              <a:ext uri="{FF2B5EF4-FFF2-40B4-BE49-F238E27FC236}">
                <a16:creationId xmlns:a16="http://schemas.microsoft.com/office/drawing/2014/main" id="{E25FD9E4-6B3E-EE7F-2139-BE9F3D987C00}"/>
              </a:ext>
            </a:extLst>
          </p:cNvPr>
          <p:cNvSpPr txBox="1"/>
          <p:nvPr/>
        </p:nvSpPr>
        <p:spPr>
          <a:xfrm>
            <a:off x="1093832" y="1529684"/>
            <a:ext cx="4618298"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Town X: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15 out of 100 days </a:t>
            </a:r>
            <a:r>
              <a:rPr lang="en-US" sz="28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460A171-0189-FB64-FAD5-303DFE7992C1}"/>
              </a:ext>
            </a:extLst>
          </p:cNvPr>
          <p:cNvSpPr txBox="1"/>
          <p:nvPr/>
        </p:nvSpPr>
        <p:spPr>
          <a:xfrm>
            <a:off x="6479872" y="1537751"/>
            <a:ext cx="4618298"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Town Y: </a:t>
            </a:r>
            <a:r>
              <a:rPr lang="en-US" sz="2800" dirty="0">
                <a:solidFill>
                  <a:prstClr val="black"/>
                </a:solidFill>
                <a:latin typeface="Arial" panose="020B0604020202020204" pitchFamily="34" charset="0"/>
                <a:ea typeface="Helvetica Neue" panose="02000503000000020004" pitchFamily="2" charset="0"/>
                <a:cs typeface="Arial" panose="020B0604020202020204" pitchFamily="34" charset="0"/>
              </a:rPr>
              <a:t>8 out of 16 days</a:t>
            </a: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8097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1DD50-7A1E-0FD9-596E-8D28B53AB522}"/>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2D2111E-A17C-C4CE-ADD2-FCFAC2CA7B6A}"/>
              </a:ext>
            </a:extLst>
          </p:cNvPr>
          <p:cNvCxnSpPr>
            <a:cxnSpLocks/>
          </p:cNvCxnSpPr>
          <p:nvPr/>
        </p:nvCxnSpPr>
        <p:spPr>
          <a:xfrm>
            <a:off x="5382105" y="514351"/>
            <a:ext cx="0" cy="57165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FF39918-C90B-A527-885F-D5E2C9ACC8F8}"/>
              </a:ext>
            </a:extLst>
          </p:cNvPr>
          <p:cNvSpPr/>
          <p:nvPr/>
        </p:nvSpPr>
        <p:spPr>
          <a:xfrm>
            <a:off x="274612" y="514351"/>
            <a:ext cx="4791369" cy="5716598"/>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6702C052-9D34-0C1E-E2A0-38469E09AD71}"/>
              </a:ext>
            </a:extLst>
          </p:cNvPr>
          <p:cNvSpPr txBox="1">
            <a:spLocks/>
          </p:cNvSpPr>
          <p:nvPr/>
        </p:nvSpPr>
        <p:spPr>
          <a:xfrm>
            <a:off x="675155" y="914400"/>
            <a:ext cx="4153930" cy="5204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A severe heatwave hit two buildings.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9 out of 100 people working in Building A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1 out of 10 people working in Building B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2213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B3D7-5B28-35A7-B5BF-7429AD8EAC8E}"/>
              </a:ext>
            </a:extLst>
          </p:cNvPr>
          <p:cNvSpPr>
            <a:spLocks noGrp="1"/>
          </p:cNvSpPr>
          <p:nvPr>
            <p:ph type="title"/>
          </p:nvPr>
        </p:nvSpPr>
        <p:spPr/>
        <p:txBody>
          <a:bodyPr/>
          <a:lstStyle/>
          <a:p>
            <a:r>
              <a:rPr lang="en-US" dirty="0"/>
              <a:t>Graphs</a:t>
            </a:r>
          </a:p>
        </p:txBody>
      </p:sp>
      <p:sp>
        <p:nvSpPr>
          <p:cNvPr id="3" name="Content Placeholder 2">
            <a:extLst>
              <a:ext uri="{FF2B5EF4-FFF2-40B4-BE49-F238E27FC236}">
                <a16:creationId xmlns:a16="http://schemas.microsoft.com/office/drawing/2014/main" id="{165FAA78-829B-D56E-3F92-8D37172B24C7}"/>
              </a:ext>
            </a:extLst>
          </p:cNvPr>
          <p:cNvSpPr>
            <a:spLocks noGrp="1"/>
          </p:cNvSpPr>
          <p:nvPr>
            <p:ph idx="1"/>
          </p:nvPr>
        </p:nvSpPr>
        <p:spPr>
          <a:xfrm>
            <a:off x="838198" y="1825625"/>
            <a:ext cx="6353129" cy="4351338"/>
          </a:xfrm>
        </p:spPr>
        <p:txBody>
          <a:bodyPr>
            <a:normAutofit/>
          </a:bodyPr>
          <a:lstStyle/>
          <a:p>
            <a:r>
              <a:rPr lang="en-US" b="0" i="0" u="none" strike="noStrike" dirty="0">
                <a:effectLst/>
              </a:rPr>
              <a:t>Display numeric information in an illustrative way.</a:t>
            </a:r>
          </a:p>
          <a:p>
            <a:r>
              <a:rPr lang="en-US" dirty="0"/>
              <a:t>Allow users to interpret relationships and trends in data. </a:t>
            </a:r>
            <a:endParaRPr lang="en-US" b="0" i="0" u="none" strike="noStrike" dirty="0">
              <a:effectLst/>
            </a:endParaRPr>
          </a:p>
          <a:p>
            <a:pPr marL="0" indent="0">
              <a:buNone/>
            </a:pPr>
            <a:endParaRPr lang="en-US" b="0" i="0" u="none" strike="noStrike" dirty="0">
              <a:effectLst/>
            </a:endParaRPr>
          </a:p>
        </p:txBody>
      </p:sp>
      <p:grpSp>
        <p:nvGrpSpPr>
          <p:cNvPr id="18" name="Group 17">
            <a:extLst>
              <a:ext uri="{FF2B5EF4-FFF2-40B4-BE49-F238E27FC236}">
                <a16:creationId xmlns:a16="http://schemas.microsoft.com/office/drawing/2014/main" id="{391A1C86-0AA2-77CA-295C-B54CCB1F73E5}"/>
              </a:ext>
            </a:extLst>
          </p:cNvPr>
          <p:cNvGrpSpPr/>
          <p:nvPr/>
        </p:nvGrpSpPr>
        <p:grpSpPr>
          <a:xfrm>
            <a:off x="6814025" y="961970"/>
            <a:ext cx="4936360" cy="5504039"/>
            <a:chOff x="6814025" y="961970"/>
            <a:chExt cx="4936360" cy="5504039"/>
          </a:xfrm>
        </p:grpSpPr>
        <p:grpSp>
          <p:nvGrpSpPr>
            <p:cNvPr id="17" name="Group 16">
              <a:extLst>
                <a:ext uri="{FF2B5EF4-FFF2-40B4-BE49-F238E27FC236}">
                  <a16:creationId xmlns:a16="http://schemas.microsoft.com/office/drawing/2014/main" id="{F2450382-14B8-1CC4-10D8-9B614E963781}"/>
                </a:ext>
              </a:extLst>
            </p:cNvPr>
            <p:cNvGrpSpPr/>
            <p:nvPr/>
          </p:nvGrpSpPr>
          <p:grpSpPr>
            <a:xfrm>
              <a:off x="6814025" y="961970"/>
              <a:ext cx="4863372" cy="3844872"/>
              <a:chOff x="6814025" y="961970"/>
              <a:chExt cx="4863372" cy="3844872"/>
            </a:xfrm>
          </p:grpSpPr>
          <p:pic>
            <p:nvPicPr>
              <p:cNvPr id="9" name="Picture 8">
                <a:extLst>
                  <a:ext uri="{FF2B5EF4-FFF2-40B4-BE49-F238E27FC236}">
                    <a16:creationId xmlns:a16="http://schemas.microsoft.com/office/drawing/2014/main" id="{B12D5950-2457-E955-4CB9-6F4546013991}"/>
                  </a:ext>
                </a:extLst>
              </p:cNvPr>
              <p:cNvPicPr>
                <a:picLocks noChangeAspect="1"/>
              </p:cNvPicPr>
              <p:nvPr/>
            </p:nvPicPr>
            <p:blipFill>
              <a:blip r:embed="rId4"/>
              <a:stretch>
                <a:fillRect/>
              </a:stretch>
            </p:blipFill>
            <p:spPr>
              <a:xfrm>
                <a:off x="9385599" y="961970"/>
                <a:ext cx="2291798" cy="2147869"/>
              </a:xfrm>
              <a:prstGeom prst="rect">
                <a:avLst/>
              </a:prstGeom>
            </p:spPr>
          </p:pic>
          <p:pic>
            <p:nvPicPr>
              <p:cNvPr id="12" name="Picture 11">
                <a:extLst>
                  <a:ext uri="{FF2B5EF4-FFF2-40B4-BE49-F238E27FC236}">
                    <a16:creationId xmlns:a16="http://schemas.microsoft.com/office/drawing/2014/main" id="{AE65C024-569C-33ED-C54C-696AD3A11EC3}"/>
                  </a:ext>
                </a:extLst>
              </p:cNvPr>
              <p:cNvPicPr>
                <a:picLocks noChangeAspect="1"/>
              </p:cNvPicPr>
              <p:nvPr/>
            </p:nvPicPr>
            <p:blipFill>
              <a:blip r:embed="rId5"/>
              <a:stretch>
                <a:fillRect/>
              </a:stretch>
            </p:blipFill>
            <p:spPr>
              <a:xfrm>
                <a:off x="6814025" y="2442055"/>
                <a:ext cx="2754281" cy="2364787"/>
              </a:xfrm>
              <a:prstGeom prst="rect">
                <a:avLst/>
              </a:prstGeom>
            </p:spPr>
          </p:pic>
        </p:grpSp>
        <p:pic>
          <p:nvPicPr>
            <p:cNvPr id="10" name="Picture 9">
              <a:extLst>
                <a:ext uri="{FF2B5EF4-FFF2-40B4-BE49-F238E27FC236}">
                  <a16:creationId xmlns:a16="http://schemas.microsoft.com/office/drawing/2014/main" id="{4A123FB4-7AC9-0246-B714-BEF15B573EFC}"/>
                </a:ext>
              </a:extLst>
            </p:cNvPr>
            <p:cNvPicPr>
              <a:picLocks noChangeAspect="1"/>
            </p:cNvPicPr>
            <p:nvPr/>
          </p:nvPicPr>
          <p:blipFill>
            <a:blip r:embed="rId6"/>
            <a:stretch>
              <a:fillRect/>
            </a:stretch>
          </p:blipFill>
          <p:spPr>
            <a:xfrm>
              <a:off x="9385599" y="4101223"/>
              <a:ext cx="2364786" cy="2364786"/>
            </a:xfrm>
            <a:prstGeom prst="rect">
              <a:avLst/>
            </a:prstGeom>
          </p:spPr>
        </p:pic>
      </p:grpSp>
    </p:spTree>
    <p:custDataLst>
      <p:tags r:id="rId1"/>
    </p:custDataLst>
    <p:extLst>
      <p:ext uri="{BB962C8B-B14F-4D97-AF65-F5344CB8AC3E}">
        <p14:creationId xmlns:p14="http://schemas.microsoft.com/office/powerpoint/2010/main" val="574509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2CBE3-1FD2-8FF4-7E59-6319EF42F128}"/>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7BE3B2D4-5A7A-A644-ED8A-661022268AF9}"/>
              </a:ext>
            </a:extLst>
          </p:cNvPr>
          <p:cNvCxnSpPr>
            <a:cxnSpLocks/>
          </p:cNvCxnSpPr>
          <p:nvPr/>
        </p:nvCxnSpPr>
        <p:spPr>
          <a:xfrm>
            <a:off x="5382105" y="514351"/>
            <a:ext cx="0" cy="57165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84EBC9C-CC04-B7DF-E0FC-8A33FDB6F451}"/>
              </a:ext>
            </a:extLst>
          </p:cNvPr>
          <p:cNvSpPr/>
          <p:nvPr/>
        </p:nvSpPr>
        <p:spPr>
          <a:xfrm>
            <a:off x="274612" y="514351"/>
            <a:ext cx="4791369" cy="5716598"/>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8AAADDCE-4FB5-3F4A-0790-F572A511B29C}"/>
              </a:ext>
            </a:extLst>
          </p:cNvPr>
          <p:cNvSpPr txBox="1">
            <a:spLocks/>
          </p:cNvSpPr>
          <p:nvPr/>
        </p:nvSpPr>
        <p:spPr>
          <a:xfrm>
            <a:off x="675155" y="914400"/>
            <a:ext cx="4153930" cy="5204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A severe heatwave hit two buildings.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9 out of 100 people working in Building A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1 out of 10 people working in Building B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B76C1E32-CAF9-7BE0-2171-1F5D7C5C50C8}"/>
              </a:ext>
            </a:extLst>
          </p:cNvPr>
          <p:cNvSpPr txBox="1"/>
          <p:nvPr/>
        </p:nvSpPr>
        <p:spPr>
          <a:xfrm>
            <a:off x="5698230"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custDataLst>
      <p:tags r:id="rId1"/>
    </p:custDataLst>
    <p:extLst>
      <p:ext uri="{BB962C8B-B14F-4D97-AF65-F5344CB8AC3E}">
        <p14:creationId xmlns:p14="http://schemas.microsoft.com/office/powerpoint/2010/main" val="398523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BECAA-A1E1-26C8-D43B-C9CF4DCC4252}"/>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441E443-FC51-86CF-E880-AB5C5DB5323F}"/>
              </a:ext>
            </a:extLst>
          </p:cNvPr>
          <p:cNvCxnSpPr>
            <a:cxnSpLocks/>
          </p:cNvCxnSpPr>
          <p:nvPr/>
        </p:nvCxnSpPr>
        <p:spPr>
          <a:xfrm>
            <a:off x="5382105" y="514351"/>
            <a:ext cx="0" cy="57165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6FF599B-CBB9-E198-847F-B2365126BB1E}"/>
              </a:ext>
            </a:extLst>
          </p:cNvPr>
          <p:cNvSpPr/>
          <p:nvPr/>
        </p:nvSpPr>
        <p:spPr>
          <a:xfrm>
            <a:off x="274612" y="514351"/>
            <a:ext cx="4791369" cy="5716598"/>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4355832E-A05D-BC96-0597-9701E2958D91}"/>
              </a:ext>
            </a:extLst>
          </p:cNvPr>
          <p:cNvSpPr txBox="1">
            <a:spLocks/>
          </p:cNvSpPr>
          <p:nvPr/>
        </p:nvSpPr>
        <p:spPr>
          <a:xfrm>
            <a:off x="675155" y="914400"/>
            <a:ext cx="4153930" cy="5204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A severe heatwave hit two buildings.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9 out of 100 people working in Building A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1 out of 10 people working in Building B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8D12C9FC-5E0C-4477-DE64-0BC4AF65CB3A}"/>
              </a:ext>
            </a:extLst>
          </p:cNvPr>
          <p:cNvSpPr txBox="1"/>
          <p:nvPr/>
        </p:nvSpPr>
        <p:spPr>
          <a:xfrm>
            <a:off x="5698230"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custDataLst>
      <p:tags r:id="rId1"/>
    </p:custDataLst>
    <p:extLst>
      <p:ext uri="{BB962C8B-B14F-4D97-AF65-F5344CB8AC3E}">
        <p14:creationId xmlns:p14="http://schemas.microsoft.com/office/powerpoint/2010/main" val="2041818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04189DC0-D1F9-60BF-42E7-54DC1548FD76}"/>
              </a:ext>
            </a:extLst>
          </p:cNvPr>
          <p:cNvCxnSpPr>
            <a:cxnSpLocks/>
          </p:cNvCxnSpPr>
          <p:nvPr/>
        </p:nvCxnSpPr>
        <p:spPr>
          <a:xfrm>
            <a:off x="5382105" y="514351"/>
            <a:ext cx="0" cy="57165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1C5836B-B3A3-6916-117F-55D02698A165}"/>
              </a:ext>
            </a:extLst>
          </p:cNvPr>
          <p:cNvSpPr/>
          <p:nvPr/>
        </p:nvSpPr>
        <p:spPr>
          <a:xfrm>
            <a:off x="274612" y="514351"/>
            <a:ext cx="4791369" cy="5716598"/>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A8328D6D-4139-0BE3-B54F-F0D3638BE11E}"/>
              </a:ext>
            </a:extLst>
          </p:cNvPr>
          <p:cNvSpPr txBox="1">
            <a:spLocks/>
          </p:cNvSpPr>
          <p:nvPr/>
        </p:nvSpPr>
        <p:spPr>
          <a:xfrm>
            <a:off x="675155" y="914400"/>
            <a:ext cx="4153930" cy="5204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A severe heatwave hit two buildings.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9 out of 100 people working in Building A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1 out of 10 people working in Building B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E719E72F-F759-F1A2-034C-AF300714FBBB}"/>
              </a:ext>
            </a:extLst>
          </p:cNvPr>
          <p:cNvGrpSpPr/>
          <p:nvPr/>
        </p:nvGrpSpPr>
        <p:grpSpPr>
          <a:xfrm>
            <a:off x="5713170" y="1462447"/>
            <a:ext cx="3050991" cy="4952726"/>
            <a:chOff x="5511105" y="1540149"/>
            <a:chExt cx="3050991" cy="4952726"/>
          </a:xfrm>
        </p:grpSpPr>
        <p:pic>
          <p:nvPicPr>
            <p:cNvPr id="6" name="Picture 5" descr="A chart of people with numbers&#10;&#10;Description automatically generated">
              <a:extLst>
                <a:ext uri="{FF2B5EF4-FFF2-40B4-BE49-F238E27FC236}">
                  <a16:creationId xmlns:a16="http://schemas.microsoft.com/office/drawing/2014/main" id="{9B56BD0E-B5D8-D060-1D64-07E28AC4EDB9}"/>
                </a:ext>
              </a:extLst>
            </p:cNvPr>
            <p:cNvPicPr>
              <a:picLocks noChangeAspect="1"/>
            </p:cNvPicPr>
            <p:nvPr/>
          </p:nvPicPr>
          <p:blipFill rotWithShape="1">
            <a:blip r:embed="rId4"/>
            <a:srcRect t="9793"/>
            <a:stretch/>
          </p:blipFill>
          <p:spPr>
            <a:xfrm>
              <a:off x="5511105" y="1909481"/>
              <a:ext cx="3050991" cy="4583394"/>
            </a:xfrm>
            <a:prstGeom prst="rect">
              <a:avLst/>
            </a:prstGeom>
          </p:spPr>
        </p:pic>
        <p:sp>
          <p:nvSpPr>
            <p:cNvPr id="7" name="TextBox 6">
              <a:extLst>
                <a:ext uri="{FF2B5EF4-FFF2-40B4-BE49-F238E27FC236}">
                  <a16:creationId xmlns:a16="http://schemas.microsoft.com/office/drawing/2014/main" id="{F2A3AA68-3109-DE87-ADA9-EABD21EED320}"/>
                </a:ext>
              </a:extLst>
            </p:cNvPr>
            <p:cNvSpPr txBox="1"/>
            <p:nvPr/>
          </p:nvSpPr>
          <p:spPr>
            <a:xfrm>
              <a:off x="5605536" y="1540149"/>
              <a:ext cx="29306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in Building A</a:t>
              </a:r>
            </a:p>
          </p:txBody>
        </p:sp>
      </p:grpSp>
      <p:grpSp>
        <p:nvGrpSpPr>
          <p:cNvPr id="22" name="Group 21">
            <a:extLst>
              <a:ext uri="{FF2B5EF4-FFF2-40B4-BE49-F238E27FC236}">
                <a16:creationId xmlns:a16="http://schemas.microsoft.com/office/drawing/2014/main" id="{9616A462-D7A5-C171-EDA9-5AA9DDA19B6D}"/>
              </a:ext>
            </a:extLst>
          </p:cNvPr>
          <p:cNvGrpSpPr/>
          <p:nvPr/>
        </p:nvGrpSpPr>
        <p:grpSpPr>
          <a:xfrm>
            <a:off x="9043364" y="5808436"/>
            <a:ext cx="2824421" cy="845025"/>
            <a:chOff x="9043364" y="5808436"/>
            <a:chExt cx="2824421" cy="845025"/>
          </a:xfrm>
        </p:grpSpPr>
        <p:grpSp>
          <p:nvGrpSpPr>
            <p:cNvPr id="23" name="Group 22">
              <a:extLst>
                <a:ext uri="{FF2B5EF4-FFF2-40B4-BE49-F238E27FC236}">
                  <a16:creationId xmlns:a16="http://schemas.microsoft.com/office/drawing/2014/main" id="{E5CBDA81-B25D-5F9C-F783-B66E969A10ED}"/>
                </a:ext>
              </a:extLst>
            </p:cNvPr>
            <p:cNvGrpSpPr/>
            <p:nvPr/>
          </p:nvGrpSpPr>
          <p:grpSpPr>
            <a:xfrm>
              <a:off x="9043364" y="5848614"/>
              <a:ext cx="2824421" cy="764669"/>
              <a:chOff x="5956723" y="5947750"/>
              <a:chExt cx="2824421" cy="764669"/>
            </a:xfrm>
          </p:grpSpPr>
          <p:grpSp>
            <p:nvGrpSpPr>
              <p:cNvPr id="25" name="Group 24">
                <a:extLst>
                  <a:ext uri="{FF2B5EF4-FFF2-40B4-BE49-F238E27FC236}">
                    <a16:creationId xmlns:a16="http://schemas.microsoft.com/office/drawing/2014/main" id="{20F33C7F-9B25-1712-C07C-AF20482F0C93}"/>
                  </a:ext>
                </a:extLst>
              </p:cNvPr>
              <p:cNvGrpSpPr/>
              <p:nvPr/>
            </p:nvGrpSpPr>
            <p:grpSpPr>
              <a:xfrm>
                <a:off x="5956723" y="5947750"/>
                <a:ext cx="2824421" cy="703890"/>
                <a:chOff x="8911061" y="3445222"/>
                <a:chExt cx="3289682" cy="947848"/>
              </a:xfrm>
            </p:grpSpPr>
            <p:sp>
              <p:nvSpPr>
                <p:cNvPr id="27" name="TextBox 26">
                  <a:extLst>
                    <a:ext uri="{FF2B5EF4-FFF2-40B4-BE49-F238E27FC236}">
                      <a16:creationId xmlns:a16="http://schemas.microsoft.com/office/drawing/2014/main" id="{47F9A725-FC02-D4F0-CAE8-B59FBEEFA916}"/>
                    </a:ext>
                  </a:extLst>
                </p:cNvPr>
                <p:cNvSpPr txBox="1"/>
                <p:nvPr/>
              </p:nvSpPr>
              <p:spPr>
                <a:xfrm>
                  <a:off x="8911061" y="3495727"/>
                  <a:ext cx="2930650" cy="414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who got sick</a:t>
                  </a:r>
                </a:p>
              </p:txBody>
            </p:sp>
            <p:sp>
              <p:nvSpPr>
                <p:cNvPr id="28" name="TextBox 27">
                  <a:extLst>
                    <a:ext uri="{FF2B5EF4-FFF2-40B4-BE49-F238E27FC236}">
                      <a16:creationId xmlns:a16="http://schemas.microsoft.com/office/drawing/2014/main" id="{74046154-07DE-7CC8-7A2D-125AC70B9738}"/>
                    </a:ext>
                  </a:extLst>
                </p:cNvPr>
                <p:cNvSpPr txBox="1"/>
                <p:nvPr/>
              </p:nvSpPr>
              <p:spPr>
                <a:xfrm>
                  <a:off x="9270093" y="3978622"/>
                  <a:ext cx="2930650" cy="414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who did not get sick</a:t>
                  </a:r>
                </a:p>
              </p:txBody>
            </p:sp>
            <p:pic>
              <p:nvPicPr>
                <p:cNvPr id="29" name="Picture 28">
                  <a:extLst>
                    <a:ext uri="{FF2B5EF4-FFF2-40B4-BE49-F238E27FC236}">
                      <a16:creationId xmlns:a16="http://schemas.microsoft.com/office/drawing/2014/main" id="{43620184-D8F3-EBD6-51C5-006242BF0211}"/>
                    </a:ext>
                  </a:extLst>
                </p:cNvPr>
                <p:cNvPicPr>
                  <a:picLocks noChangeAspect="1"/>
                </p:cNvPicPr>
                <p:nvPr/>
              </p:nvPicPr>
              <p:blipFill>
                <a:blip r:embed="rId5"/>
                <a:stretch>
                  <a:fillRect/>
                </a:stretch>
              </p:blipFill>
              <p:spPr>
                <a:xfrm>
                  <a:off x="9133211" y="3445222"/>
                  <a:ext cx="292100" cy="533400"/>
                </a:xfrm>
                <a:prstGeom prst="rect">
                  <a:avLst/>
                </a:prstGeom>
              </p:spPr>
            </p:pic>
          </p:grpSp>
          <p:pic>
            <p:nvPicPr>
              <p:cNvPr id="26" name="Picture 25">
                <a:extLst>
                  <a:ext uri="{FF2B5EF4-FFF2-40B4-BE49-F238E27FC236}">
                    <a16:creationId xmlns:a16="http://schemas.microsoft.com/office/drawing/2014/main" id="{6B50697B-3089-689A-3C50-822FE0992AFB}"/>
                  </a:ext>
                </a:extLst>
              </p:cNvPr>
              <p:cNvPicPr>
                <a:picLocks noChangeAspect="1"/>
              </p:cNvPicPr>
              <p:nvPr/>
            </p:nvPicPr>
            <p:blipFill>
              <a:blip r:embed="rId6"/>
              <a:stretch>
                <a:fillRect/>
              </a:stretch>
            </p:blipFill>
            <p:spPr>
              <a:xfrm>
                <a:off x="6179057" y="6316200"/>
                <a:ext cx="219185" cy="396219"/>
              </a:xfrm>
              <a:prstGeom prst="rect">
                <a:avLst/>
              </a:prstGeom>
            </p:spPr>
          </p:pic>
        </p:grpSp>
        <p:sp>
          <p:nvSpPr>
            <p:cNvPr id="24" name="Rectangle 23">
              <a:extLst>
                <a:ext uri="{FF2B5EF4-FFF2-40B4-BE49-F238E27FC236}">
                  <a16:creationId xmlns:a16="http://schemas.microsoft.com/office/drawing/2014/main" id="{468C7F0C-27EC-FDF0-BE0F-3C7F42880E37}"/>
                </a:ext>
              </a:extLst>
            </p:cNvPr>
            <p:cNvSpPr/>
            <p:nvPr/>
          </p:nvSpPr>
          <p:spPr>
            <a:xfrm>
              <a:off x="9080286" y="5808436"/>
              <a:ext cx="2773388" cy="845025"/>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30" name="Picture 29">
            <a:extLst>
              <a:ext uri="{FF2B5EF4-FFF2-40B4-BE49-F238E27FC236}">
                <a16:creationId xmlns:a16="http://schemas.microsoft.com/office/drawing/2014/main" id="{D5123410-E2C4-84CB-5379-531E0E493AE8}"/>
              </a:ext>
            </a:extLst>
          </p:cNvPr>
          <p:cNvPicPr>
            <a:picLocks noChangeAspect="1"/>
          </p:cNvPicPr>
          <p:nvPr/>
        </p:nvPicPr>
        <p:blipFill>
          <a:blip r:embed="rId6"/>
          <a:stretch>
            <a:fillRect/>
          </a:stretch>
        </p:blipFill>
        <p:spPr>
          <a:xfrm>
            <a:off x="8326700" y="5657757"/>
            <a:ext cx="276415" cy="499673"/>
          </a:xfrm>
          <a:prstGeom prst="rect">
            <a:avLst/>
          </a:prstGeom>
        </p:spPr>
      </p:pic>
      <p:sp>
        <p:nvSpPr>
          <p:cNvPr id="31" name="TextBox 30">
            <a:extLst>
              <a:ext uri="{FF2B5EF4-FFF2-40B4-BE49-F238E27FC236}">
                <a16:creationId xmlns:a16="http://schemas.microsoft.com/office/drawing/2014/main" id="{B8671418-B27D-FC1B-8D66-CD9090D1A8E5}"/>
              </a:ext>
            </a:extLst>
          </p:cNvPr>
          <p:cNvSpPr txBox="1"/>
          <p:nvPr/>
        </p:nvSpPr>
        <p:spPr>
          <a:xfrm>
            <a:off x="5698230"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custDataLst>
      <p:tags r:id="rId1"/>
    </p:custDataLst>
    <p:extLst>
      <p:ext uri="{BB962C8B-B14F-4D97-AF65-F5344CB8AC3E}">
        <p14:creationId xmlns:p14="http://schemas.microsoft.com/office/powerpoint/2010/main" val="1659841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04189DC0-D1F9-60BF-42E7-54DC1548FD76}"/>
              </a:ext>
            </a:extLst>
          </p:cNvPr>
          <p:cNvCxnSpPr>
            <a:cxnSpLocks/>
          </p:cNvCxnSpPr>
          <p:nvPr/>
        </p:nvCxnSpPr>
        <p:spPr>
          <a:xfrm>
            <a:off x="5382105" y="514351"/>
            <a:ext cx="0" cy="57165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1C5836B-B3A3-6916-117F-55D02698A165}"/>
              </a:ext>
            </a:extLst>
          </p:cNvPr>
          <p:cNvSpPr/>
          <p:nvPr/>
        </p:nvSpPr>
        <p:spPr>
          <a:xfrm>
            <a:off x="274612" y="514351"/>
            <a:ext cx="4791369" cy="5716598"/>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A8328D6D-4139-0BE3-B54F-F0D3638BE11E}"/>
              </a:ext>
            </a:extLst>
          </p:cNvPr>
          <p:cNvSpPr txBox="1">
            <a:spLocks/>
          </p:cNvSpPr>
          <p:nvPr/>
        </p:nvSpPr>
        <p:spPr>
          <a:xfrm>
            <a:off x="675155" y="914400"/>
            <a:ext cx="4153930" cy="5204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A severe heatwave hit two buildings.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9 out of 100 people working in Building A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1 out of 10 people working in Building B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p:txBody>
      </p:sp>
      <p:grpSp>
        <p:nvGrpSpPr>
          <p:cNvPr id="8" name="Group 7">
            <a:extLst>
              <a:ext uri="{FF2B5EF4-FFF2-40B4-BE49-F238E27FC236}">
                <a16:creationId xmlns:a16="http://schemas.microsoft.com/office/drawing/2014/main" id="{FFC7FD3E-A649-3C30-B2F2-3B25808323D5}"/>
              </a:ext>
            </a:extLst>
          </p:cNvPr>
          <p:cNvGrpSpPr/>
          <p:nvPr/>
        </p:nvGrpSpPr>
        <p:grpSpPr>
          <a:xfrm>
            <a:off x="8609694" y="1495544"/>
            <a:ext cx="3050991" cy="1285210"/>
            <a:chOff x="8638055" y="1473318"/>
            <a:chExt cx="3050991" cy="1285210"/>
          </a:xfrm>
        </p:grpSpPr>
        <p:grpSp>
          <p:nvGrpSpPr>
            <p:cNvPr id="9" name="Group 8">
              <a:extLst>
                <a:ext uri="{FF2B5EF4-FFF2-40B4-BE49-F238E27FC236}">
                  <a16:creationId xmlns:a16="http://schemas.microsoft.com/office/drawing/2014/main" id="{001D4082-AA35-FF07-44BD-8D710A6935B3}"/>
                </a:ext>
              </a:extLst>
            </p:cNvPr>
            <p:cNvGrpSpPr/>
            <p:nvPr/>
          </p:nvGrpSpPr>
          <p:grpSpPr>
            <a:xfrm>
              <a:off x="8638055" y="1473318"/>
              <a:ext cx="3050991" cy="1285210"/>
              <a:chOff x="8638055" y="1473318"/>
              <a:chExt cx="3050991" cy="1285210"/>
            </a:xfrm>
          </p:grpSpPr>
          <p:grpSp>
            <p:nvGrpSpPr>
              <p:cNvPr id="11" name="Group 10">
                <a:extLst>
                  <a:ext uri="{FF2B5EF4-FFF2-40B4-BE49-F238E27FC236}">
                    <a16:creationId xmlns:a16="http://schemas.microsoft.com/office/drawing/2014/main" id="{194B7EED-8F64-1FAA-3C6F-73F5E8FD8A71}"/>
                  </a:ext>
                </a:extLst>
              </p:cNvPr>
              <p:cNvGrpSpPr/>
              <p:nvPr/>
            </p:nvGrpSpPr>
            <p:grpSpPr>
              <a:xfrm>
                <a:off x="8638055" y="1473318"/>
                <a:ext cx="3050991" cy="1285210"/>
                <a:chOff x="8638055" y="1473318"/>
                <a:chExt cx="3050991" cy="1285210"/>
              </a:xfrm>
            </p:grpSpPr>
            <p:grpSp>
              <p:nvGrpSpPr>
                <p:cNvPr id="13" name="Group 12">
                  <a:extLst>
                    <a:ext uri="{FF2B5EF4-FFF2-40B4-BE49-F238E27FC236}">
                      <a16:creationId xmlns:a16="http://schemas.microsoft.com/office/drawing/2014/main" id="{CE65BF57-A80F-C08D-0122-3067F9770CFC}"/>
                    </a:ext>
                  </a:extLst>
                </p:cNvPr>
                <p:cNvGrpSpPr/>
                <p:nvPr/>
              </p:nvGrpSpPr>
              <p:grpSpPr>
                <a:xfrm>
                  <a:off x="8638055" y="1473318"/>
                  <a:ext cx="3050991" cy="1285210"/>
                  <a:chOff x="8638055" y="1473318"/>
                  <a:chExt cx="3050991" cy="1285210"/>
                </a:xfrm>
              </p:grpSpPr>
              <p:grpSp>
                <p:nvGrpSpPr>
                  <p:cNvPr id="20" name="Group 19">
                    <a:extLst>
                      <a:ext uri="{FF2B5EF4-FFF2-40B4-BE49-F238E27FC236}">
                        <a16:creationId xmlns:a16="http://schemas.microsoft.com/office/drawing/2014/main" id="{75D782B3-EBBC-0845-076C-F9508BABFBFB}"/>
                      </a:ext>
                    </a:extLst>
                  </p:cNvPr>
                  <p:cNvGrpSpPr/>
                  <p:nvPr/>
                </p:nvGrpSpPr>
                <p:grpSpPr>
                  <a:xfrm>
                    <a:off x="8638055" y="1734232"/>
                    <a:ext cx="3050991" cy="1024296"/>
                    <a:chOff x="8656984" y="2204653"/>
                    <a:chExt cx="3050991" cy="1024296"/>
                  </a:xfrm>
                </p:grpSpPr>
                <p:pic>
                  <p:nvPicPr>
                    <p:cNvPr id="23" name="Picture 22" descr="A chart of people with numbers&#10;&#10;Description automatically generated">
                      <a:extLst>
                        <a:ext uri="{FF2B5EF4-FFF2-40B4-BE49-F238E27FC236}">
                          <a16:creationId xmlns:a16="http://schemas.microsoft.com/office/drawing/2014/main" id="{3D50FDF1-5AF9-2B74-7133-3ABBC695BB62}"/>
                        </a:ext>
                      </a:extLst>
                    </p:cNvPr>
                    <p:cNvPicPr>
                      <a:picLocks noChangeAspect="1"/>
                    </p:cNvPicPr>
                    <p:nvPr/>
                  </p:nvPicPr>
                  <p:blipFill rotWithShape="1">
                    <a:blip r:embed="rId4"/>
                    <a:srcRect t="83725"/>
                    <a:stretch/>
                  </p:blipFill>
                  <p:spPr>
                    <a:xfrm>
                      <a:off x="8656984" y="2401999"/>
                      <a:ext cx="3050991" cy="826950"/>
                    </a:xfrm>
                    <a:prstGeom prst="rect">
                      <a:avLst/>
                    </a:prstGeom>
                  </p:spPr>
                </p:pic>
                <p:sp>
                  <p:nvSpPr>
                    <p:cNvPr id="24" name="Rectangle 23">
                      <a:extLst>
                        <a:ext uri="{FF2B5EF4-FFF2-40B4-BE49-F238E27FC236}">
                          <a16:creationId xmlns:a16="http://schemas.microsoft.com/office/drawing/2014/main" id="{9BECACB8-1B69-55CF-E4E1-83B80D03E396}"/>
                        </a:ext>
                      </a:extLst>
                    </p:cNvPr>
                    <p:cNvSpPr/>
                    <p:nvPr/>
                  </p:nvSpPr>
                  <p:spPr>
                    <a:xfrm>
                      <a:off x="9090654" y="2204653"/>
                      <a:ext cx="2542546" cy="345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2" name="TextBox 21">
                    <a:extLst>
                      <a:ext uri="{FF2B5EF4-FFF2-40B4-BE49-F238E27FC236}">
                        <a16:creationId xmlns:a16="http://schemas.microsoft.com/office/drawing/2014/main" id="{E422E8E7-B4C6-4B16-80CF-2C30842BDED1}"/>
                      </a:ext>
                    </a:extLst>
                  </p:cNvPr>
                  <p:cNvSpPr txBox="1"/>
                  <p:nvPr/>
                </p:nvSpPr>
                <p:spPr>
                  <a:xfrm>
                    <a:off x="8683621" y="1473318"/>
                    <a:ext cx="29306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in Building B</a:t>
                    </a:r>
                  </a:p>
                </p:txBody>
              </p:sp>
            </p:grpSp>
            <p:pic>
              <p:nvPicPr>
                <p:cNvPr id="19" name="Picture 18" descr="A chart of people with numbers&#10;&#10;Description automatically generated">
                  <a:extLst>
                    <a:ext uri="{FF2B5EF4-FFF2-40B4-BE49-F238E27FC236}">
                      <a16:creationId xmlns:a16="http://schemas.microsoft.com/office/drawing/2014/main" id="{0A128ACF-924E-74C5-F450-E6C6A8F637BF}"/>
                    </a:ext>
                  </a:extLst>
                </p:cNvPr>
                <p:cNvPicPr>
                  <a:picLocks noChangeAspect="1"/>
                </p:cNvPicPr>
                <p:nvPr/>
              </p:nvPicPr>
              <p:blipFill rotWithShape="1">
                <a:blip r:embed="rId4"/>
                <a:srcRect l="29784" t="69602" r="5177" b="21592"/>
                <a:stretch/>
              </p:blipFill>
              <p:spPr>
                <a:xfrm>
                  <a:off x="9557658" y="2034540"/>
                  <a:ext cx="1984339" cy="447409"/>
                </a:xfrm>
                <a:prstGeom prst="rect">
                  <a:avLst/>
                </a:prstGeom>
              </p:spPr>
            </p:pic>
          </p:grpSp>
          <p:pic>
            <p:nvPicPr>
              <p:cNvPr id="12" name="Picture 11" descr="A chart of people with numbers&#10;&#10;Description automatically generated">
                <a:extLst>
                  <a:ext uri="{FF2B5EF4-FFF2-40B4-BE49-F238E27FC236}">
                    <a16:creationId xmlns:a16="http://schemas.microsoft.com/office/drawing/2014/main" id="{27D21AB0-669C-C530-CC69-AB754D93F7A2}"/>
                  </a:ext>
                </a:extLst>
              </p:cNvPr>
              <p:cNvPicPr>
                <a:picLocks noChangeAspect="1"/>
              </p:cNvPicPr>
              <p:nvPr/>
            </p:nvPicPr>
            <p:blipFill rotWithShape="1">
              <a:blip r:embed="rId4"/>
              <a:srcRect l="85186" t="69602" r="5177" b="21870"/>
              <a:stretch/>
            </p:blipFill>
            <p:spPr>
              <a:xfrm>
                <a:off x="9271742" y="2032471"/>
                <a:ext cx="294009" cy="433299"/>
              </a:xfrm>
              <a:prstGeom prst="rect">
                <a:avLst/>
              </a:prstGeom>
            </p:spPr>
          </p:pic>
        </p:grpSp>
        <p:sp>
          <p:nvSpPr>
            <p:cNvPr id="10" name="Rectangle 9">
              <a:extLst>
                <a:ext uri="{FF2B5EF4-FFF2-40B4-BE49-F238E27FC236}">
                  <a16:creationId xmlns:a16="http://schemas.microsoft.com/office/drawing/2014/main" id="{E783213D-5BC9-9812-B9C7-46E2B3C776DE}"/>
                </a:ext>
              </a:extLst>
            </p:cNvPr>
            <p:cNvSpPr/>
            <p:nvPr/>
          </p:nvSpPr>
          <p:spPr>
            <a:xfrm>
              <a:off x="9076110" y="1931577"/>
              <a:ext cx="2538161" cy="124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7" name="Group 26">
            <a:extLst>
              <a:ext uri="{FF2B5EF4-FFF2-40B4-BE49-F238E27FC236}">
                <a16:creationId xmlns:a16="http://schemas.microsoft.com/office/drawing/2014/main" id="{C16A26FA-2BE6-1679-2582-68D02D7BC135}"/>
              </a:ext>
            </a:extLst>
          </p:cNvPr>
          <p:cNvGrpSpPr/>
          <p:nvPr/>
        </p:nvGrpSpPr>
        <p:grpSpPr>
          <a:xfrm>
            <a:off x="9043364" y="5808436"/>
            <a:ext cx="2824421" cy="845025"/>
            <a:chOff x="9043364" y="5808436"/>
            <a:chExt cx="2824421" cy="845025"/>
          </a:xfrm>
        </p:grpSpPr>
        <p:grpSp>
          <p:nvGrpSpPr>
            <p:cNvPr id="25" name="Group 24">
              <a:extLst>
                <a:ext uri="{FF2B5EF4-FFF2-40B4-BE49-F238E27FC236}">
                  <a16:creationId xmlns:a16="http://schemas.microsoft.com/office/drawing/2014/main" id="{7F1FF67E-92EE-B5DF-FCDB-A9ECE914C774}"/>
                </a:ext>
              </a:extLst>
            </p:cNvPr>
            <p:cNvGrpSpPr/>
            <p:nvPr/>
          </p:nvGrpSpPr>
          <p:grpSpPr>
            <a:xfrm>
              <a:off x="9043364" y="5848614"/>
              <a:ext cx="2824421" cy="764669"/>
              <a:chOff x="5956723" y="5947750"/>
              <a:chExt cx="2824421" cy="764669"/>
            </a:xfrm>
          </p:grpSpPr>
          <p:grpSp>
            <p:nvGrpSpPr>
              <p:cNvPr id="15" name="Group 14">
                <a:extLst>
                  <a:ext uri="{FF2B5EF4-FFF2-40B4-BE49-F238E27FC236}">
                    <a16:creationId xmlns:a16="http://schemas.microsoft.com/office/drawing/2014/main" id="{49B865C7-5773-43A5-6D4E-F8CC90FF3956}"/>
                  </a:ext>
                </a:extLst>
              </p:cNvPr>
              <p:cNvGrpSpPr/>
              <p:nvPr/>
            </p:nvGrpSpPr>
            <p:grpSpPr>
              <a:xfrm>
                <a:off x="5956723" y="5947750"/>
                <a:ext cx="2824421" cy="703890"/>
                <a:chOff x="8911061" y="3445222"/>
                <a:chExt cx="3289682" cy="947848"/>
              </a:xfrm>
            </p:grpSpPr>
            <p:sp>
              <p:nvSpPr>
                <p:cNvPr id="16" name="TextBox 15">
                  <a:extLst>
                    <a:ext uri="{FF2B5EF4-FFF2-40B4-BE49-F238E27FC236}">
                      <a16:creationId xmlns:a16="http://schemas.microsoft.com/office/drawing/2014/main" id="{BF26E71F-F3F9-8AB0-9599-65A077684C24}"/>
                    </a:ext>
                  </a:extLst>
                </p:cNvPr>
                <p:cNvSpPr txBox="1"/>
                <p:nvPr/>
              </p:nvSpPr>
              <p:spPr>
                <a:xfrm>
                  <a:off x="8911061" y="3495727"/>
                  <a:ext cx="2930650" cy="414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who got sick</a:t>
                  </a:r>
                </a:p>
              </p:txBody>
            </p:sp>
            <p:sp>
              <p:nvSpPr>
                <p:cNvPr id="17" name="TextBox 16">
                  <a:extLst>
                    <a:ext uri="{FF2B5EF4-FFF2-40B4-BE49-F238E27FC236}">
                      <a16:creationId xmlns:a16="http://schemas.microsoft.com/office/drawing/2014/main" id="{DB998099-72AB-1A4D-0445-3B34D61DA5E3}"/>
                    </a:ext>
                  </a:extLst>
                </p:cNvPr>
                <p:cNvSpPr txBox="1"/>
                <p:nvPr/>
              </p:nvSpPr>
              <p:spPr>
                <a:xfrm>
                  <a:off x="9270093" y="3978622"/>
                  <a:ext cx="2930650" cy="414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who did not get sick</a:t>
                  </a:r>
                </a:p>
              </p:txBody>
            </p:sp>
            <p:pic>
              <p:nvPicPr>
                <p:cNvPr id="18" name="Picture 17">
                  <a:extLst>
                    <a:ext uri="{FF2B5EF4-FFF2-40B4-BE49-F238E27FC236}">
                      <a16:creationId xmlns:a16="http://schemas.microsoft.com/office/drawing/2014/main" id="{A657D9E3-4C93-D4CD-EAFC-461404140481}"/>
                    </a:ext>
                  </a:extLst>
                </p:cNvPr>
                <p:cNvPicPr>
                  <a:picLocks noChangeAspect="1"/>
                </p:cNvPicPr>
                <p:nvPr/>
              </p:nvPicPr>
              <p:blipFill>
                <a:blip r:embed="rId5"/>
                <a:stretch>
                  <a:fillRect/>
                </a:stretch>
              </p:blipFill>
              <p:spPr>
                <a:xfrm>
                  <a:off x="9133211" y="3445222"/>
                  <a:ext cx="292100" cy="533400"/>
                </a:xfrm>
                <a:prstGeom prst="rect">
                  <a:avLst/>
                </a:prstGeom>
              </p:spPr>
            </p:pic>
          </p:grpSp>
          <p:pic>
            <p:nvPicPr>
              <p:cNvPr id="21" name="Picture 20">
                <a:extLst>
                  <a:ext uri="{FF2B5EF4-FFF2-40B4-BE49-F238E27FC236}">
                    <a16:creationId xmlns:a16="http://schemas.microsoft.com/office/drawing/2014/main" id="{646B043F-F734-2107-A278-046ABD50C19F}"/>
                  </a:ext>
                </a:extLst>
              </p:cNvPr>
              <p:cNvPicPr>
                <a:picLocks noChangeAspect="1"/>
              </p:cNvPicPr>
              <p:nvPr/>
            </p:nvPicPr>
            <p:blipFill>
              <a:blip r:embed="rId6"/>
              <a:stretch>
                <a:fillRect/>
              </a:stretch>
            </p:blipFill>
            <p:spPr>
              <a:xfrm>
                <a:off x="6179057" y="6316200"/>
                <a:ext cx="219185" cy="396219"/>
              </a:xfrm>
              <a:prstGeom prst="rect">
                <a:avLst/>
              </a:prstGeom>
            </p:spPr>
          </p:pic>
        </p:grpSp>
        <p:sp>
          <p:nvSpPr>
            <p:cNvPr id="26" name="Rectangle 25">
              <a:extLst>
                <a:ext uri="{FF2B5EF4-FFF2-40B4-BE49-F238E27FC236}">
                  <a16:creationId xmlns:a16="http://schemas.microsoft.com/office/drawing/2014/main" id="{442F9237-2348-4252-0026-8176DD8175DD}"/>
                </a:ext>
              </a:extLst>
            </p:cNvPr>
            <p:cNvSpPr/>
            <p:nvPr/>
          </p:nvSpPr>
          <p:spPr>
            <a:xfrm>
              <a:off x="9080286" y="5808436"/>
              <a:ext cx="2773388" cy="845025"/>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8" name="Group 27">
            <a:extLst>
              <a:ext uri="{FF2B5EF4-FFF2-40B4-BE49-F238E27FC236}">
                <a16:creationId xmlns:a16="http://schemas.microsoft.com/office/drawing/2014/main" id="{09C054A2-22C3-0708-2EA0-1BE59B0520E9}"/>
              </a:ext>
            </a:extLst>
          </p:cNvPr>
          <p:cNvGrpSpPr/>
          <p:nvPr/>
        </p:nvGrpSpPr>
        <p:grpSpPr>
          <a:xfrm>
            <a:off x="5713170" y="1462447"/>
            <a:ext cx="3050991" cy="4952726"/>
            <a:chOff x="5511105" y="1540149"/>
            <a:chExt cx="3050991" cy="4952726"/>
          </a:xfrm>
        </p:grpSpPr>
        <p:pic>
          <p:nvPicPr>
            <p:cNvPr id="29" name="Picture 28" descr="A chart of people with numbers&#10;&#10;Description automatically generated">
              <a:extLst>
                <a:ext uri="{FF2B5EF4-FFF2-40B4-BE49-F238E27FC236}">
                  <a16:creationId xmlns:a16="http://schemas.microsoft.com/office/drawing/2014/main" id="{24C882B3-5090-8F44-A4F7-DD23B46B810D}"/>
                </a:ext>
              </a:extLst>
            </p:cNvPr>
            <p:cNvPicPr>
              <a:picLocks noChangeAspect="1"/>
            </p:cNvPicPr>
            <p:nvPr/>
          </p:nvPicPr>
          <p:blipFill rotWithShape="1">
            <a:blip r:embed="rId4"/>
            <a:srcRect t="9793"/>
            <a:stretch/>
          </p:blipFill>
          <p:spPr>
            <a:xfrm>
              <a:off x="5511105" y="1909481"/>
              <a:ext cx="3050991" cy="4583394"/>
            </a:xfrm>
            <a:prstGeom prst="rect">
              <a:avLst/>
            </a:prstGeom>
          </p:spPr>
        </p:pic>
        <p:sp>
          <p:nvSpPr>
            <p:cNvPr id="30" name="TextBox 29">
              <a:extLst>
                <a:ext uri="{FF2B5EF4-FFF2-40B4-BE49-F238E27FC236}">
                  <a16:creationId xmlns:a16="http://schemas.microsoft.com/office/drawing/2014/main" id="{A9CFBED9-7F2C-CD66-6278-EA71B10B2570}"/>
                </a:ext>
              </a:extLst>
            </p:cNvPr>
            <p:cNvSpPr txBox="1"/>
            <p:nvPr/>
          </p:nvSpPr>
          <p:spPr>
            <a:xfrm>
              <a:off x="5605536" y="1540149"/>
              <a:ext cx="29306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in Building A</a:t>
              </a:r>
            </a:p>
          </p:txBody>
        </p:sp>
      </p:grpSp>
      <p:pic>
        <p:nvPicPr>
          <p:cNvPr id="31" name="Picture 30">
            <a:extLst>
              <a:ext uri="{FF2B5EF4-FFF2-40B4-BE49-F238E27FC236}">
                <a16:creationId xmlns:a16="http://schemas.microsoft.com/office/drawing/2014/main" id="{B2319C52-7872-AFA0-7135-44EE3B80BA4B}"/>
              </a:ext>
            </a:extLst>
          </p:cNvPr>
          <p:cNvPicPr>
            <a:picLocks noChangeAspect="1"/>
          </p:cNvPicPr>
          <p:nvPr/>
        </p:nvPicPr>
        <p:blipFill>
          <a:blip r:embed="rId6"/>
          <a:stretch>
            <a:fillRect/>
          </a:stretch>
        </p:blipFill>
        <p:spPr>
          <a:xfrm>
            <a:off x="8326700" y="5657757"/>
            <a:ext cx="276415" cy="499673"/>
          </a:xfrm>
          <a:prstGeom prst="rect">
            <a:avLst/>
          </a:prstGeom>
        </p:spPr>
      </p:pic>
      <p:sp>
        <p:nvSpPr>
          <p:cNvPr id="32" name="TextBox 31">
            <a:extLst>
              <a:ext uri="{FF2B5EF4-FFF2-40B4-BE49-F238E27FC236}">
                <a16:creationId xmlns:a16="http://schemas.microsoft.com/office/drawing/2014/main" id="{2AA02439-7D7C-1D8B-630D-0E1CE188B84D}"/>
              </a:ext>
            </a:extLst>
          </p:cNvPr>
          <p:cNvSpPr txBox="1"/>
          <p:nvPr/>
        </p:nvSpPr>
        <p:spPr>
          <a:xfrm>
            <a:off x="5698230"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custDataLst>
      <p:tags r:id="rId1"/>
    </p:custDataLst>
    <p:extLst>
      <p:ext uri="{BB962C8B-B14F-4D97-AF65-F5344CB8AC3E}">
        <p14:creationId xmlns:p14="http://schemas.microsoft.com/office/powerpoint/2010/main" val="1173467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04189DC0-D1F9-60BF-42E7-54DC1548FD76}"/>
              </a:ext>
            </a:extLst>
          </p:cNvPr>
          <p:cNvCxnSpPr>
            <a:cxnSpLocks/>
          </p:cNvCxnSpPr>
          <p:nvPr/>
        </p:nvCxnSpPr>
        <p:spPr>
          <a:xfrm>
            <a:off x="5382105" y="514351"/>
            <a:ext cx="0" cy="57165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1C5836B-B3A3-6916-117F-55D02698A165}"/>
              </a:ext>
            </a:extLst>
          </p:cNvPr>
          <p:cNvSpPr/>
          <p:nvPr/>
        </p:nvSpPr>
        <p:spPr>
          <a:xfrm>
            <a:off x="274612" y="514351"/>
            <a:ext cx="4791369" cy="5716598"/>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A8328D6D-4139-0BE3-B54F-F0D3638BE11E}"/>
              </a:ext>
            </a:extLst>
          </p:cNvPr>
          <p:cNvSpPr txBox="1">
            <a:spLocks/>
          </p:cNvSpPr>
          <p:nvPr/>
        </p:nvSpPr>
        <p:spPr>
          <a:xfrm>
            <a:off x="675155" y="914400"/>
            <a:ext cx="4153930" cy="5204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A severe heatwave hit two buildings.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9 out of 100 people working in Building A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1 out of 10 people working in Building B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p:txBody>
      </p:sp>
      <p:grpSp>
        <p:nvGrpSpPr>
          <p:cNvPr id="27" name="Group 26">
            <a:extLst>
              <a:ext uri="{FF2B5EF4-FFF2-40B4-BE49-F238E27FC236}">
                <a16:creationId xmlns:a16="http://schemas.microsoft.com/office/drawing/2014/main" id="{C16A26FA-2BE6-1679-2582-68D02D7BC135}"/>
              </a:ext>
            </a:extLst>
          </p:cNvPr>
          <p:cNvGrpSpPr/>
          <p:nvPr/>
        </p:nvGrpSpPr>
        <p:grpSpPr>
          <a:xfrm>
            <a:off x="9043364" y="5808436"/>
            <a:ext cx="2824421" cy="845025"/>
            <a:chOff x="9043364" y="5808436"/>
            <a:chExt cx="2824421" cy="845025"/>
          </a:xfrm>
        </p:grpSpPr>
        <p:grpSp>
          <p:nvGrpSpPr>
            <p:cNvPr id="25" name="Group 24">
              <a:extLst>
                <a:ext uri="{FF2B5EF4-FFF2-40B4-BE49-F238E27FC236}">
                  <a16:creationId xmlns:a16="http://schemas.microsoft.com/office/drawing/2014/main" id="{7F1FF67E-92EE-B5DF-FCDB-A9ECE914C774}"/>
                </a:ext>
              </a:extLst>
            </p:cNvPr>
            <p:cNvGrpSpPr/>
            <p:nvPr/>
          </p:nvGrpSpPr>
          <p:grpSpPr>
            <a:xfrm>
              <a:off x="9043364" y="5848614"/>
              <a:ext cx="2824421" cy="764669"/>
              <a:chOff x="5956723" y="5947750"/>
              <a:chExt cx="2824421" cy="764669"/>
            </a:xfrm>
          </p:grpSpPr>
          <p:grpSp>
            <p:nvGrpSpPr>
              <p:cNvPr id="15" name="Group 14">
                <a:extLst>
                  <a:ext uri="{FF2B5EF4-FFF2-40B4-BE49-F238E27FC236}">
                    <a16:creationId xmlns:a16="http://schemas.microsoft.com/office/drawing/2014/main" id="{49B865C7-5773-43A5-6D4E-F8CC90FF3956}"/>
                  </a:ext>
                </a:extLst>
              </p:cNvPr>
              <p:cNvGrpSpPr/>
              <p:nvPr/>
            </p:nvGrpSpPr>
            <p:grpSpPr>
              <a:xfrm>
                <a:off x="5956723" y="5947750"/>
                <a:ext cx="2824421" cy="703890"/>
                <a:chOff x="8911061" y="3445222"/>
                <a:chExt cx="3289682" cy="947848"/>
              </a:xfrm>
            </p:grpSpPr>
            <p:sp>
              <p:nvSpPr>
                <p:cNvPr id="16" name="TextBox 15">
                  <a:extLst>
                    <a:ext uri="{FF2B5EF4-FFF2-40B4-BE49-F238E27FC236}">
                      <a16:creationId xmlns:a16="http://schemas.microsoft.com/office/drawing/2014/main" id="{BF26E71F-F3F9-8AB0-9599-65A077684C24}"/>
                    </a:ext>
                  </a:extLst>
                </p:cNvPr>
                <p:cNvSpPr txBox="1"/>
                <p:nvPr/>
              </p:nvSpPr>
              <p:spPr>
                <a:xfrm>
                  <a:off x="8911061" y="3495727"/>
                  <a:ext cx="2930650" cy="414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who got sick</a:t>
                  </a:r>
                </a:p>
              </p:txBody>
            </p:sp>
            <p:sp>
              <p:nvSpPr>
                <p:cNvPr id="17" name="TextBox 16">
                  <a:extLst>
                    <a:ext uri="{FF2B5EF4-FFF2-40B4-BE49-F238E27FC236}">
                      <a16:creationId xmlns:a16="http://schemas.microsoft.com/office/drawing/2014/main" id="{DB998099-72AB-1A4D-0445-3B34D61DA5E3}"/>
                    </a:ext>
                  </a:extLst>
                </p:cNvPr>
                <p:cNvSpPr txBox="1"/>
                <p:nvPr/>
              </p:nvSpPr>
              <p:spPr>
                <a:xfrm>
                  <a:off x="9270093" y="3978622"/>
                  <a:ext cx="2930650" cy="414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who did not get sick</a:t>
                  </a:r>
                </a:p>
              </p:txBody>
            </p:sp>
            <p:pic>
              <p:nvPicPr>
                <p:cNvPr id="18" name="Picture 17">
                  <a:extLst>
                    <a:ext uri="{FF2B5EF4-FFF2-40B4-BE49-F238E27FC236}">
                      <a16:creationId xmlns:a16="http://schemas.microsoft.com/office/drawing/2014/main" id="{A657D9E3-4C93-D4CD-EAFC-461404140481}"/>
                    </a:ext>
                  </a:extLst>
                </p:cNvPr>
                <p:cNvPicPr>
                  <a:picLocks noChangeAspect="1"/>
                </p:cNvPicPr>
                <p:nvPr/>
              </p:nvPicPr>
              <p:blipFill>
                <a:blip r:embed="rId4"/>
                <a:stretch>
                  <a:fillRect/>
                </a:stretch>
              </p:blipFill>
              <p:spPr>
                <a:xfrm>
                  <a:off x="9133211" y="3445222"/>
                  <a:ext cx="292100" cy="533400"/>
                </a:xfrm>
                <a:prstGeom prst="rect">
                  <a:avLst/>
                </a:prstGeom>
              </p:spPr>
            </p:pic>
          </p:grpSp>
          <p:pic>
            <p:nvPicPr>
              <p:cNvPr id="21" name="Picture 20">
                <a:extLst>
                  <a:ext uri="{FF2B5EF4-FFF2-40B4-BE49-F238E27FC236}">
                    <a16:creationId xmlns:a16="http://schemas.microsoft.com/office/drawing/2014/main" id="{646B043F-F734-2107-A278-046ABD50C19F}"/>
                  </a:ext>
                </a:extLst>
              </p:cNvPr>
              <p:cNvPicPr>
                <a:picLocks noChangeAspect="1"/>
              </p:cNvPicPr>
              <p:nvPr/>
            </p:nvPicPr>
            <p:blipFill>
              <a:blip r:embed="rId5"/>
              <a:stretch>
                <a:fillRect/>
              </a:stretch>
            </p:blipFill>
            <p:spPr>
              <a:xfrm>
                <a:off x="6179057" y="6316200"/>
                <a:ext cx="219185" cy="396219"/>
              </a:xfrm>
              <a:prstGeom prst="rect">
                <a:avLst/>
              </a:prstGeom>
            </p:spPr>
          </p:pic>
        </p:grpSp>
        <p:sp>
          <p:nvSpPr>
            <p:cNvPr id="26" name="Rectangle 25">
              <a:extLst>
                <a:ext uri="{FF2B5EF4-FFF2-40B4-BE49-F238E27FC236}">
                  <a16:creationId xmlns:a16="http://schemas.microsoft.com/office/drawing/2014/main" id="{442F9237-2348-4252-0026-8176DD8175DD}"/>
                </a:ext>
              </a:extLst>
            </p:cNvPr>
            <p:cNvSpPr/>
            <p:nvPr/>
          </p:nvSpPr>
          <p:spPr>
            <a:xfrm>
              <a:off x="9080286" y="5808436"/>
              <a:ext cx="2773388" cy="845025"/>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9" name="TextBox 28">
            <a:extLst>
              <a:ext uri="{FF2B5EF4-FFF2-40B4-BE49-F238E27FC236}">
                <a16:creationId xmlns:a16="http://schemas.microsoft.com/office/drawing/2014/main" id="{5FFE98C4-1500-600B-6F0A-B4013308D1E3}"/>
              </a:ext>
            </a:extLst>
          </p:cNvPr>
          <p:cNvSpPr txBox="1"/>
          <p:nvPr/>
        </p:nvSpPr>
        <p:spPr>
          <a:xfrm>
            <a:off x="5690251" y="379506"/>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0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Which building had higher probability of people getting sick after a severe heatwave?</a:t>
            </a:r>
          </a:p>
        </p:txBody>
      </p:sp>
      <p:grpSp>
        <p:nvGrpSpPr>
          <p:cNvPr id="30" name="Group 29">
            <a:extLst>
              <a:ext uri="{FF2B5EF4-FFF2-40B4-BE49-F238E27FC236}">
                <a16:creationId xmlns:a16="http://schemas.microsoft.com/office/drawing/2014/main" id="{E0AF38F2-1B4B-594E-001D-D61D8FDEACAC}"/>
              </a:ext>
            </a:extLst>
          </p:cNvPr>
          <p:cNvGrpSpPr/>
          <p:nvPr/>
        </p:nvGrpSpPr>
        <p:grpSpPr>
          <a:xfrm>
            <a:off x="8609694" y="1495544"/>
            <a:ext cx="3050991" cy="1285210"/>
            <a:chOff x="8638055" y="1473318"/>
            <a:chExt cx="3050991" cy="1285210"/>
          </a:xfrm>
        </p:grpSpPr>
        <p:grpSp>
          <p:nvGrpSpPr>
            <p:cNvPr id="31" name="Group 30">
              <a:extLst>
                <a:ext uri="{FF2B5EF4-FFF2-40B4-BE49-F238E27FC236}">
                  <a16:creationId xmlns:a16="http://schemas.microsoft.com/office/drawing/2014/main" id="{46F7A396-B1DE-7688-B76E-CF7DE4133E0F}"/>
                </a:ext>
              </a:extLst>
            </p:cNvPr>
            <p:cNvGrpSpPr/>
            <p:nvPr/>
          </p:nvGrpSpPr>
          <p:grpSpPr>
            <a:xfrm>
              <a:off x="8638055" y="1473318"/>
              <a:ext cx="3050991" cy="1285210"/>
              <a:chOff x="8638055" y="1473318"/>
              <a:chExt cx="3050991" cy="1285210"/>
            </a:xfrm>
          </p:grpSpPr>
          <p:grpSp>
            <p:nvGrpSpPr>
              <p:cNvPr id="33" name="Group 32">
                <a:extLst>
                  <a:ext uri="{FF2B5EF4-FFF2-40B4-BE49-F238E27FC236}">
                    <a16:creationId xmlns:a16="http://schemas.microsoft.com/office/drawing/2014/main" id="{D2CC8A1A-7CAA-1CA1-8F20-0B253B294BBB}"/>
                  </a:ext>
                </a:extLst>
              </p:cNvPr>
              <p:cNvGrpSpPr/>
              <p:nvPr/>
            </p:nvGrpSpPr>
            <p:grpSpPr>
              <a:xfrm>
                <a:off x="8638055" y="1473318"/>
                <a:ext cx="3050991" cy="1285210"/>
                <a:chOff x="8638055" y="1473318"/>
                <a:chExt cx="3050991" cy="1285210"/>
              </a:xfrm>
            </p:grpSpPr>
            <p:grpSp>
              <p:nvGrpSpPr>
                <p:cNvPr id="35" name="Group 34">
                  <a:extLst>
                    <a:ext uri="{FF2B5EF4-FFF2-40B4-BE49-F238E27FC236}">
                      <a16:creationId xmlns:a16="http://schemas.microsoft.com/office/drawing/2014/main" id="{11DB5741-5B2D-135E-390F-CE9BF9578661}"/>
                    </a:ext>
                  </a:extLst>
                </p:cNvPr>
                <p:cNvGrpSpPr/>
                <p:nvPr/>
              </p:nvGrpSpPr>
              <p:grpSpPr>
                <a:xfrm>
                  <a:off x="8638055" y="1473318"/>
                  <a:ext cx="3050991" cy="1285210"/>
                  <a:chOff x="8638055" y="1473318"/>
                  <a:chExt cx="3050991" cy="1285210"/>
                </a:xfrm>
              </p:grpSpPr>
              <p:grpSp>
                <p:nvGrpSpPr>
                  <p:cNvPr id="37" name="Group 36">
                    <a:extLst>
                      <a:ext uri="{FF2B5EF4-FFF2-40B4-BE49-F238E27FC236}">
                        <a16:creationId xmlns:a16="http://schemas.microsoft.com/office/drawing/2014/main" id="{6DAC87DA-8C7A-DDF4-03AF-BC6D5E3F1128}"/>
                      </a:ext>
                    </a:extLst>
                  </p:cNvPr>
                  <p:cNvGrpSpPr/>
                  <p:nvPr/>
                </p:nvGrpSpPr>
                <p:grpSpPr>
                  <a:xfrm>
                    <a:off x="8638055" y="1734232"/>
                    <a:ext cx="3050991" cy="1024296"/>
                    <a:chOff x="8656984" y="2204653"/>
                    <a:chExt cx="3050991" cy="1024296"/>
                  </a:xfrm>
                </p:grpSpPr>
                <p:pic>
                  <p:nvPicPr>
                    <p:cNvPr id="39" name="Picture 38" descr="A chart of people with numbers&#10;&#10;Description automatically generated">
                      <a:extLst>
                        <a:ext uri="{FF2B5EF4-FFF2-40B4-BE49-F238E27FC236}">
                          <a16:creationId xmlns:a16="http://schemas.microsoft.com/office/drawing/2014/main" id="{F27D9026-2914-095E-E9DD-A18F4D6CFECD}"/>
                        </a:ext>
                      </a:extLst>
                    </p:cNvPr>
                    <p:cNvPicPr>
                      <a:picLocks noChangeAspect="1"/>
                    </p:cNvPicPr>
                    <p:nvPr/>
                  </p:nvPicPr>
                  <p:blipFill rotWithShape="1">
                    <a:blip r:embed="rId6"/>
                    <a:srcRect t="83725"/>
                    <a:stretch/>
                  </p:blipFill>
                  <p:spPr>
                    <a:xfrm>
                      <a:off x="8656984" y="2401999"/>
                      <a:ext cx="3050991" cy="826950"/>
                    </a:xfrm>
                    <a:prstGeom prst="rect">
                      <a:avLst/>
                    </a:prstGeom>
                  </p:spPr>
                </p:pic>
                <p:sp>
                  <p:nvSpPr>
                    <p:cNvPr id="40" name="Rectangle 39">
                      <a:extLst>
                        <a:ext uri="{FF2B5EF4-FFF2-40B4-BE49-F238E27FC236}">
                          <a16:creationId xmlns:a16="http://schemas.microsoft.com/office/drawing/2014/main" id="{B6844690-3626-C8FE-0CD9-2FD452DEAFC6}"/>
                        </a:ext>
                      </a:extLst>
                    </p:cNvPr>
                    <p:cNvSpPr/>
                    <p:nvPr/>
                  </p:nvSpPr>
                  <p:spPr>
                    <a:xfrm>
                      <a:off x="9090654" y="2204653"/>
                      <a:ext cx="2542546" cy="345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8" name="TextBox 37">
                    <a:extLst>
                      <a:ext uri="{FF2B5EF4-FFF2-40B4-BE49-F238E27FC236}">
                        <a16:creationId xmlns:a16="http://schemas.microsoft.com/office/drawing/2014/main" id="{AB72C406-AD7A-3429-7550-2350C43E800B}"/>
                      </a:ext>
                    </a:extLst>
                  </p:cNvPr>
                  <p:cNvSpPr txBox="1"/>
                  <p:nvPr/>
                </p:nvSpPr>
                <p:spPr>
                  <a:xfrm>
                    <a:off x="8683621" y="1473318"/>
                    <a:ext cx="29306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in Building B</a:t>
                    </a:r>
                  </a:p>
                </p:txBody>
              </p:sp>
            </p:grpSp>
            <p:pic>
              <p:nvPicPr>
                <p:cNvPr id="36" name="Picture 35" descr="A chart of people with numbers&#10;&#10;Description automatically generated">
                  <a:extLst>
                    <a:ext uri="{FF2B5EF4-FFF2-40B4-BE49-F238E27FC236}">
                      <a16:creationId xmlns:a16="http://schemas.microsoft.com/office/drawing/2014/main" id="{80D0EE7B-2B4F-75EC-DF0B-B40124A47B0E}"/>
                    </a:ext>
                  </a:extLst>
                </p:cNvPr>
                <p:cNvPicPr>
                  <a:picLocks noChangeAspect="1"/>
                </p:cNvPicPr>
                <p:nvPr/>
              </p:nvPicPr>
              <p:blipFill rotWithShape="1">
                <a:blip r:embed="rId6"/>
                <a:srcRect l="29784" t="69602" r="5177" b="21592"/>
                <a:stretch/>
              </p:blipFill>
              <p:spPr>
                <a:xfrm>
                  <a:off x="9557658" y="2034540"/>
                  <a:ext cx="1984339" cy="447409"/>
                </a:xfrm>
                <a:prstGeom prst="rect">
                  <a:avLst/>
                </a:prstGeom>
              </p:spPr>
            </p:pic>
          </p:grpSp>
          <p:pic>
            <p:nvPicPr>
              <p:cNvPr id="34" name="Picture 33" descr="A chart of people with numbers&#10;&#10;Description automatically generated">
                <a:extLst>
                  <a:ext uri="{FF2B5EF4-FFF2-40B4-BE49-F238E27FC236}">
                    <a16:creationId xmlns:a16="http://schemas.microsoft.com/office/drawing/2014/main" id="{252F79D1-8958-3C08-BA67-7B8F18976F92}"/>
                  </a:ext>
                </a:extLst>
              </p:cNvPr>
              <p:cNvPicPr>
                <a:picLocks noChangeAspect="1"/>
              </p:cNvPicPr>
              <p:nvPr/>
            </p:nvPicPr>
            <p:blipFill rotWithShape="1">
              <a:blip r:embed="rId6"/>
              <a:srcRect l="85186" t="69602" r="5177" b="21870"/>
              <a:stretch/>
            </p:blipFill>
            <p:spPr>
              <a:xfrm>
                <a:off x="9271742" y="2032471"/>
                <a:ext cx="294009" cy="433299"/>
              </a:xfrm>
              <a:prstGeom prst="rect">
                <a:avLst/>
              </a:prstGeom>
            </p:spPr>
          </p:pic>
        </p:grpSp>
        <p:sp>
          <p:nvSpPr>
            <p:cNvPr id="32" name="Rectangle 31">
              <a:extLst>
                <a:ext uri="{FF2B5EF4-FFF2-40B4-BE49-F238E27FC236}">
                  <a16:creationId xmlns:a16="http://schemas.microsoft.com/office/drawing/2014/main" id="{F4B0F275-E04A-59B1-FA22-F34B8A9AF3EC}"/>
                </a:ext>
              </a:extLst>
            </p:cNvPr>
            <p:cNvSpPr/>
            <p:nvPr/>
          </p:nvSpPr>
          <p:spPr>
            <a:xfrm>
              <a:off x="9076110" y="1931577"/>
              <a:ext cx="2538161" cy="124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E6BC3CE3-5551-2048-19BD-CC661F0F74A6}"/>
              </a:ext>
            </a:extLst>
          </p:cNvPr>
          <p:cNvGrpSpPr/>
          <p:nvPr/>
        </p:nvGrpSpPr>
        <p:grpSpPr>
          <a:xfrm>
            <a:off x="5713170" y="1462447"/>
            <a:ext cx="3050991" cy="4952726"/>
            <a:chOff x="5511105" y="1540149"/>
            <a:chExt cx="3050991" cy="4952726"/>
          </a:xfrm>
        </p:grpSpPr>
        <p:pic>
          <p:nvPicPr>
            <p:cNvPr id="42" name="Picture 41" descr="A chart of people with numbers&#10;&#10;Description automatically generated">
              <a:extLst>
                <a:ext uri="{FF2B5EF4-FFF2-40B4-BE49-F238E27FC236}">
                  <a16:creationId xmlns:a16="http://schemas.microsoft.com/office/drawing/2014/main" id="{A9C02B7A-F257-0A84-A918-31DFD5175523}"/>
                </a:ext>
              </a:extLst>
            </p:cNvPr>
            <p:cNvPicPr>
              <a:picLocks noChangeAspect="1"/>
            </p:cNvPicPr>
            <p:nvPr/>
          </p:nvPicPr>
          <p:blipFill rotWithShape="1">
            <a:blip r:embed="rId6"/>
            <a:srcRect t="9793"/>
            <a:stretch/>
          </p:blipFill>
          <p:spPr>
            <a:xfrm>
              <a:off x="5511105" y="1909481"/>
              <a:ext cx="3050991" cy="4583394"/>
            </a:xfrm>
            <a:prstGeom prst="rect">
              <a:avLst/>
            </a:prstGeom>
          </p:spPr>
        </p:pic>
        <p:sp>
          <p:nvSpPr>
            <p:cNvPr id="43" name="TextBox 42">
              <a:extLst>
                <a:ext uri="{FF2B5EF4-FFF2-40B4-BE49-F238E27FC236}">
                  <a16:creationId xmlns:a16="http://schemas.microsoft.com/office/drawing/2014/main" id="{22AFE0D3-B821-0AB5-E1A0-353F9F6B7F22}"/>
                </a:ext>
              </a:extLst>
            </p:cNvPr>
            <p:cNvSpPr txBox="1"/>
            <p:nvPr/>
          </p:nvSpPr>
          <p:spPr>
            <a:xfrm>
              <a:off x="5605536" y="1540149"/>
              <a:ext cx="29306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in Building A</a:t>
              </a:r>
            </a:p>
          </p:txBody>
        </p:sp>
      </p:grpSp>
      <p:pic>
        <p:nvPicPr>
          <p:cNvPr id="44" name="Picture 43">
            <a:extLst>
              <a:ext uri="{FF2B5EF4-FFF2-40B4-BE49-F238E27FC236}">
                <a16:creationId xmlns:a16="http://schemas.microsoft.com/office/drawing/2014/main" id="{AB3B115A-2E40-A467-EBC9-B405F0E577FE}"/>
              </a:ext>
            </a:extLst>
          </p:cNvPr>
          <p:cNvPicPr>
            <a:picLocks noChangeAspect="1"/>
          </p:cNvPicPr>
          <p:nvPr/>
        </p:nvPicPr>
        <p:blipFill>
          <a:blip r:embed="rId5"/>
          <a:stretch>
            <a:fillRect/>
          </a:stretch>
        </p:blipFill>
        <p:spPr>
          <a:xfrm>
            <a:off x="8326700" y="5657757"/>
            <a:ext cx="276415" cy="499673"/>
          </a:xfrm>
          <a:prstGeom prst="rect">
            <a:avLst/>
          </a:prstGeom>
        </p:spPr>
      </p:pic>
    </p:spTree>
    <p:custDataLst>
      <p:tags r:id="rId1"/>
    </p:custDataLst>
    <p:extLst>
      <p:ext uri="{BB962C8B-B14F-4D97-AF65-F5344CB8AC3E}">
        <p14:creationId xmlns:p14="http://schemas.microsoft.com/office/powerpoint/2010/main" val="3657392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04189DC0-D1F9-60BF-42E7-54DC1548FD76}"/>
              </a:ext>
            </a:extLst>
          </p:cNvPr>
          <p:cNvCxnSpPr>
            <a:cxnSpLocks/>
          </p:cNvCxnSpPr>
          <p:nvPr/>
        </p:nvCxnSpPr>
        <p:spPr>
          <a:xfrm>
            <a:off x="5382105" y="514351"/>
            <a:ext cx="0" cy="57165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1C5836B-B3A3-6916-117F-55D02698A165}"/>
              </a:ext>
            </a:extLst>
          </p:cNvPr>
          <p:cNvSpPr/>
          <p:nvPr/>
        </p:nvSpPr>
        <p:spPr>
          <a:xfrm>
            <a:off x="274612" y="514351"/>
            <a:ext cx="4791369" cy="5716598"/>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Content Placeholder 2">
            <a:extLst>
              <a:ext uri="{FF2B5EF4-FFF2-40B4-BE49-F238E27FC236}">
                <a16:creationId xmlns:a16="http://schemas.microsoft.com/office/drawing/2014/main" id="{A8328D6D-4139-0BE3-B54F-F0D3638BE11E}"/>
              </a:ext>
            </a:extLst>
          </p:cNvPr>
          <p:cNvSpPr txBox="1">
            <a:spLocks/>
          </p:cNvSpPr>
          <p:nvPr/>
        </p:nvSpPr>
        <p:spPr>
          <a:xfrm>
            <a:off x="675155" y="914400"/>
            <a:ext cx="4153930" cy="5204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A severe heatwave hit two buildings.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9 out of 100 people working in Building A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rPr>
              <a:t>1 out of 10 people working in Building B got sick after the heatwave.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2363A"/>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Helvetica Neue" panose="02000503000000020004" pitchFamily="2" charset="0"/>
              <a:cs typeface="Times New Roman" panose="02020603050405020304" pitchFamily="18" charset="0"/>
            </a:endParaRPr>
          </a:p>
        </p:txBody>
      </p:sp>
      <p:grpSp>
        <p:nvGrpSpPr>
          <p:cNvPr id="27" name="Group 26">
            <a:extLst>
              <a:ext uri="{FF2B5EF4-FFF2-40B4-BE49-F238E27FC236}">
                <a16:creationId xmlns:a16="http://schemas.microsoft.com/office/drawing/2014/main" id="{C16A26FA-2BE6-1679-2582-68D02D7BC135}"/>
              </a:ext>
            </a:extLst>
          </p:cNvPr>
          <p:cNvGrpSpPr/>
          <p:nvPr/>
        </p:nvGrpSpPr>
        <p:grpSpPr>
          <a:xfrm>
            <a:off x="9043364" y="5808436"/>
            <a:ext cx="2824421" cy="845025"/>
            <a:chOff x="9043364" y="5808436"/>
            <a:chExt cx="2824421" cy="845025"/>
          </a:xfrm>
        </p:grpSpPr>
        <p:grpSp>
          <p:nvGrpSpPr>
            <p:cNvPr id="25" name="Group 24">
              <a:extLst>
                <a:ext uri="{FF2B5EF4-FFF2-40B4-BE49-F238E27FC236}">
                  <a16:creationId xmlns:a16="http://schemas.microsoft.com/office/drawing/2014/main" id="{7F1FF67E-92EE-B5DF-FCDB-A9ECE914C774}"/>
                </a:ext>
              </a:extLst>
            </p:cNvPr>
            <p:cNvGrpSpPr/>
            <p:nvPr/>
          </p:nvGrpSpPr>
          <p:grpSpPr>
            <a:xfrm>
              <a:off x="9043364" y="5848613"/>
              <a:ext cx="2824421" cy="764670"/>
              <a:chOff x="5956723" y="5947749"/>
              <a:chExt cx="2824421" cy="764670"/>
            </a:xfrm>
          </p:grpSpPr>
          <p:grpSp>
            <p:nvGrpSpPr>
              <p:cNvPr id="15" name="Group 14">
                <a:extLst>
                  <a:ext uri="{FF2B5EF4-FFF2-40B4-BE49-F238E27FC236}">
                    <a16:creationId xmlns:a16="http://schemas.microsoft.com/office/drawing/2014/main" id="{49B865C7-5773-43A5-6D4E-F8CC90FF3956}"/>
                  </a:ext>
                </a:extLst>
              </p:cNvPr>
              <p:cNvGrpSpPr/>
              <p:nvPr/>
            </p:nvGrpSpPr>
            <p:grpSpPr>
              <a:xfrm>
                <a:off x="5956723" y="5947749"/>
                <a:ext cx="2824421" cy="703890"/>
                <a:chOff x="8911061" y="3445222"/>
                <a:chExt cx="3289682" cy="947848"/>
              </a:xfrm>
            </p:grpSpPr>
            <p:sp>
              <p:nvSpPr>
                <p:cNvPr id="16" name="TextBox 15">
                  <a:extLst>
                    <a:ext uri="{FF2B5EF4-FFF2-40B4-BE49-F238E27FC236}">
                      <a16:creationId xmlns:a16="http://schemas.microsoft.com/office/drawing/2014/main" id="{BF26E71F-F3F9-8AB0-9599-65A077684C24}"/>
                    </a:ext>
                  </a:extLst>
                </p:cNvPr>
                <p:cNvSpPr txBox="1"/>
                <p:nvPr/>
              </p:nvSpPr>
              <p:spPr>
                <a:xfrm>
                  <a:off x="8911061" y="3495727"/>
                  <a:ext cx="2930650" cy="414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who got sick</a:t>
                  </a:r>
                </a:p>
              </p:txBody>
            </p:sp>
            <p:sp>
              <p:nvSpPr>
                <p:cNvPr id="17" name="TextBox 16">
                  <a:extLst>
                    <a:ext uri="{FF2B5EF4-FFF2-40B4-BE49-F238E27FC236}">
                      <a16:creationId xmlns:a16="http://schemas.microsoft.com/office/drawing/2014/main" id="{DB998099-72AB-1A4D-0445-3B34D61DA5E3}"/>
                    </a:ext>
                  </a:extLst>
                </p:cNvPr>
                <p:cNvSpPr txBox="1"/>
                <p:nvPr/>
              </p:nvSpPr>
              <p:spPr>
                <a:xfrm>
                  <a:off x="9270093" y="3978622"/>
                  <a:ext cx="2930650" cy="414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who did not get sick</a:t>
                  </a:r>
                </a:p>
              </p:txBody>
            </p:sp>
            <p:pic>
              <p:nvPicPr>
                <p:cNvPr id="18" name="Picture 17">
                  <a:extLst>
                    <a:ext uri="{FF2B5EF4-FFF2-40B4-BE49-F238E27FC236}">
                      <a16:creationId xmlns:a16="http://schemas.microsoft.com/office/drawing/2014/main" id="{A657D9E3-4C93-D4CD-EAFC-461404140481}"/>
                    </a:ext>
                  </a:extLst>
                </p:cNvPr>
                <p:cNvPicPr>
                  <a:picLocks noChangeAspect="1"/>
                </p:cNvPicPr>
                <p:nvPr/>
              </p:nvPicPr>
              <p:blipFill>
                <a:blip r:embed="rId4"/>
                <a:stretch>
                  <a:fillRect/>
                </a:stretch>
              </p:blipFill>
              <p:spPr>
                <a:xfrm>
                  <a:off x="9133211" y="3445222"/>
                  <a:ext cx="292100" cy="533400"/>
                </a:xfrm>
                <a:prstGeom prst="rect">
                  <a:avLst/>
                </a:prstGeom>
              </p:spPr>
            </p:pic>
          </p:grpSp>
          <p:pic>
            <p:nvPicPr>
              <p:cNvPr id="21" name="Picture 20">
                <a:extLst>
                  <a:ext uri="{FF2B5EF4-FFF2-40B4-BE49-F238E27FC236}">
                    <a16:creationId xmlns:a16="http://schemas.microsoft.com/office/drawing/2014/main" id="{646B043F-F734-2107-A278-046ABD50C19F}"/>
                  </a:ext>
                </a:extLst>
              </p:cNvPr>
              <p:cNvPicPr>
                <a:picLocks noChangeAspect="1"/>
              </p:cNvPicPr>
              <p:nvPr/>
            </p:nvPicPr>
            <p:blipFill>
              <a:blip r:embed="rId5"/>
              <a:stretch>
                <a:fillRect/>
              </a:stretch>
            </p:blipFill>
            <p:spPr>
              <a:xfrm>
                <a:off x="6179057" y="6316200"/>
                <a:ext cx="219185" cy="396219"/>
              </a:xfrm>
              <a:prstGeom prst="rect">
                <a:avLst/>
              </a:prstGeom>
            </p:spPr>
          </p:pic>
        </p:grpSp>
        <p:sp>
          <p:nvSpPr>
            <p:cNvPr id="26" name="Rectangle 25">
              <a:extLst>
                <a:ext uri="{FF2B5EF4-FFF2-40B4-BE49-F238E27FC236}">
                  <a16:creationId xmlns:a16="http://schemas.microsoft.com/office/drawing/2014/main" id="{442F9237-2348-4252-0026-8176DD8175DD}"/>
                </a:ext>
              </a:extLst>
            </p:cNvPr>
            <p:cNvSpPr/>
            <p:nvPr/>
          </p:nvSpPr>
          <p:spPr>
            <a:xfrm>
              <a:off x="9080286" y="5808436"/>
              <a:ext cx="2773388" cy="845025"/>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0" name="Group 29">
            <a:extLst>
              <a:ext uri="{FF2B5EF4-FFF2-40B4-BE49-F238E27FC236}">
                <a16:creationId xmlns:a16="http://schemas.microsoft.com/office/drawing/2014/main" id="{E0AF38F2-1B4B-594E-001D-D61D8FDEACAC}"/>
              </a:ext>
            </a:extLst>
          </p:cNvPr>
          <p:cNvGrpSpPr/>
          <p:nvPr/>
        </p:nvGrpSpPr>
        <p:grpSpPr>
          <a:xfrm>
            <a:off x="8609694" y="1495544"/>
            <a:ext cx="3050991" cy="1285210"/>
            <a:chOff x="8638055" y="1473318"/>
            <a:chExt cx="3050991" cy="1285210"/>
          </a:xfrm>
        </p:grpSpPr>
        <p:grpSp>
          <p:nvGrpSpPr>
            <p:cNvPr id="31" name="Group 30">
              <a:extLst>
                <a:ext uri="{FF2B5EF4-FFF2-40B4-BE49-F238E27FC236}">
                  <a16:creationId xmlns:a16="http://schemas.microsoft.com/office/drawing/2014/main" id="{46F7A396-B1DE-7688-B76E-CF7DE4133E0F}"/>
                </a:ext>
              </a:extLst>
            </p:cNvPr>
            <p:cNvGrpSpPr/>
            <p:nvPr/>
          </p:nvGrpSpPr>
          <p:grpSpPr>
            <a:xfrm>
              <a:off x="8638055" y="1473318"/>
              <a:ext cx="3050991" cy="1285210"/>
              <a:chOff x="8638055" y="1473318"/>
              <a:chExt cx="3050991" cy="1285210"/>
            </a:xfrm>
          </p:grpSpPr>
          <p:grpSp>
            <p:nvGrpSpPr>
              <p:cNvPr id="33" name="Group 32">
                <a:extLst>
                  <a:ext uri="{FF2B5EF4-FFF2-40B4-BE49-F238E27FC236}">
                    <a16:creationId xmlns:a16="http://schemas.microsoft.com/office/drawing/2014/main" id="{D2CC8A1A-7CAA-1CA1-8F20-0B253B294BBB}"/>
                  </a:ext>
                </a:extLst>
              </p:cNvPr>
              <p:cNvGrpSpPr/>
              <p:nvPr/>
            </p:nvGrpSpPr>
            <p:grpSpPr>
              <a:xfrm>
                <a:off x="8638055" y="1473318"/>
                <a:ext cx="3050991" cy="1285210"/>
                <a:chOff x="8638055" y="1473318"/>
                <a:chExt cx="3050991" cy="1285210"/>
              </a:xfrm>
            </p:grpSpPr>
            <p:grpSp>
              <p:nvGrpSpPr>
                <p:cNvPr id="35" name="Group 34">
                  <a:extLst>
                    <a:ext uri="{FF2B5EF4-FFF2-40B4-BE49-F238E27FC236}">
                      <a16:creationId xmlns:a16="http://schemas.microsoft.com/office/drawing/2014/main" id="{11DB5741-5B2D-135E-390F-CE9BF9578661}"/>
                    </a:ext>
                  </a:extLst>
                </p:cNvPr>
                <p:cNvGrpSpPr/>
                <p:nvPr/>
              </p:nvGrpSpPr>
              <p:grpSpPr>
                <a:xfrm>
                  <a:off x="8638055" y="1473318"/>
                  <a:ext cx="3050991" cy="1285210"/>
                  <a:chOff x="8638055" y="1473318"/>
                  <a:chExt cx="3050991" cy="1285210"/>
                </a:xfrm>
              </p:grpSpPr>
              <p:grpSp>
                <p:nvGrpSpPr>
                  <p:cNvPr id="37" name="Group 36">
                    <a:extLst>
                      <a:ext uri="{FF2B5EF4-FFF2-40B4-BE49-F238E27FC236}">
                        <a16:creationId xmlns:a16="http://schemas.microsoft.com/office/drawing/2014/main" id="{6DAC87DA-8C7A-DDF4-03AF-BC6D5E3F1128}"/>
                      </a:ext>
                    </a:extLst>
                  </p:cNvPr>
                  <p:cNvGrpSpPr/>
                  <p:nvPr/>
                </p:nvGrpSpPr>
                <p:grpSpPr>
                  <a:xfrm>
                    <a:off x="8638055" y="1734232"/>
                    <a:ext cx="3050991" cy="1024296"/>
                    <a:chOff x="8656984" y="2204653"/>
                    <a:chExt cx="3050991" cy="1024296"/>
                  </a:xfrm>
                </p:grpSpPr>
                <p:pic>
                  <p:nvPicPr>
                    <p:cNvPr id="39" name="Picture 38" descr="A chart of people with numbers&#10;&#10;Description automatically generated">
                      <a:extLst>
                        <a:ext uri="{FF2B5EF4-FFF2-40B4-BE49-F238E27FC236}">
                          <a16:creationId xmlns:a16="http://schemas.microsoft.com/office/drawing/2014/main" id="{F27D9026-2914-095E-E9DD-A18F4D6CFECD}"/>
                        </a:ext>
                      </a:extLst>
                    </p:cNvPr>
                    <p:cNvPicPr>
                      <a:picLocks noChangeAspect="1"/>
                    </p:cNvPicPr>
                    <p:nvPr/>
                  </p:nvPicPr>
                  <p:blipFill rotWithShape="1">
                    <a:blip r:embed="rId6"/>
                    <a:srcRect t="83725"/>
                    <a:stretch/>
                  </p:blipFill>
                  <p:spPr>
                    <a:xfrm>
                      <a:off x="8656984" y="2401999"/>
                      <a:ext cx="3050991" cy="826950"/>
                    </a:xfrm>
                    <a:prstGeom prst="rect">
                      <a:avLst/>
                    </a:prstGeom>
                  </p:spPr>
                </p:pic>
                <p:sp>
                  <p:nvSpPr>
                    <p:cNvPr id="40" name="Rectangle 39">
                      <a:extLst>
                        <a:ext uri="{FF2B5EF4-FFF2-40B4-BE49-F238E27FC236}">
                          <a16:creationId xmlns:a16="http://schemas.microsoft.com/office/drawing/2014/main" id="{B6844690-3626-C8FE-0CD9-2FD452DEAFC6}"/>
                        </a:ext>
                      </a:extLst>
                    </p:cNvPr>
                    <p:cNvSpPr/>
                    <p:nvPr/>
                  </p:nvSpPr>
                  <p:spPr>
                    <a:xfrm>
                      <a:off x="9090654" y="2204653"/>
                      <a:ext cx="2542546" cy="345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8" name="TextBox 37">
                    <a:extLst>
                      <a:ext uri="{FF2B5EF4-FFF2-40B4-BE49-F238E27FC236}">
                        <a16:creationId xmlns:a16="http://schemas.microsoft.com/office/drawing/2014/main" id="{AB72C406-AD7A-3429-7550-2350C43E800B}"/>
                      </a:ext>
                    </a:extLst>
                  </p:cNvPr>
                  <p:cNvSpPr txBox="1"/>
                  <p:nvPr/>
                </p:nvSpPr>
                <p:spPr>
                  <a:xfrm>
                    <a:off x="8683621" y="1473318"/>
                    <a:ext cx="29306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in Building B</a:t>
                    </a:r>
                  </a:p>
                </p:txBody>
              </p:sp>
            </p:grpSp>
            <p:pic>
              <p:nvPicPr>
                <p:cNvPr id="36" name="Picture 35" descr="A chart of people with numbers&#10;&#10;Description automatically generated">
                  <a:extLst>
                    <a:ext uri="{FF2B5EF4-FFF2-40B4-BE49-F238E27FC236}">
                      <a16:creationId xmlns:a16="http://schemas.microsoft.com/office/drawing/2014/main" id="{80D0EE7B-2B4F-75EC-DF0B-B40124A47B0E}"/>
                    </a:ext>
                  </a:extLst>
                </p:cNvPr>
                <p:cNvPicPr>
                  <a:picLocks noChangeAspect="1"/>
                </p:cNvPicPr>
                <p:nvPr/>
              </p:nvPicPr>
              <p:blipFill rotWithShape="1">
                <a:blip r:embed="rId6"/>
                <a:srcRect l="29784" t="69602" r="5177" b="21592"/>
                <a:stretch/>
              </p:blipFill>
              <p:spPr>
                <a:xfrm>
                  <a:off x="9557658" y="2034540"/>
                  <a:ext cx="1984339" cy="447409"/>
                </a:xfrm>
                <a:prstGeom prst="rect">
                  <a:avLst/>
                </a:prstGeom>
              </p:spPr>
            </p:pic>
          </p:grpSp>
          <p:pic>
            <p:nvPicPr>
              <p:cNvPr id="34" name="Picture 33" descr="A chart of people with numbers&#10;&#10;Description automatically generated">
                <a:extLst>
                  <a:ext uri="{FF2B5EF4-FFF2-40B4-BE49-F238E27FC236}">
                    <a16:creationId xmlns:a16="http://schemas.microsoft.com/office/drawing/2014/main" id="{252F79D1-8958-3C08-BA67-7B8F18976F92}"/>
                  </a:ext>
                </a:extLst>
              </p:cNvPr>
              <p:cNvPicPr>
                <a:picLocks noChangeAspect="1"/>
              </p:cNvPicPr>
              <p:nvPr/>
            </p:nvPicPr>
            <p:blipFill rotWithShape="1">
              <a:blip r:embed="rId6"/>
              <a:srcRect l="85186" t="69602" r="5177" b="21870"/>
              <a:stretch/>
            </p:blipFill>
            <p:spPr>
              <a:xfrm>
                <a:off x="9271742" y="2032471"/>
                <a:ext cx="294009" cy="433299"/>
              </a:xfrm>
              <a:prstGeom prst="rect">
                <a:avLst/>
              </a:prstGeom>
            </p:spPr>
          </p:pic>
        </p:grpSp>
        <p:sp>
          <p:nvSpPr>
            <p:cNvPr id="32" name="Rectangle 31">
              <a:extLst>
                <a:ext uri="{FF2B5EF4-FFF2-40B4-BE49-F238E27FC236}">
                  <a16:creationId xmlns:a16="http://schemas.microsoft.com/office/drawing/2014/main" id="{F4B0F275-E04A-59B1-FA22-F34B8A9AF3EC}"/>
                </a:ext>
              </a:extLst>
            </p:cNvPr>
            <p:cNvSpPr/>
            <p:nvPr/>
          </p:nvSpPr>
          <p:spPr>
            <a:xfrm>
              <a:off x="9076110" y="1931577"/>
              <a:ext cx="2538161" cy="124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E6BC3CE3-5551-2048-19BD-CC661F0F74A6}"/>
              </a:ext>
            </a:extLst>
          </p:cNvPr>
          <p:cNvGrpSpPr/>
          <p:nvPr/>
        </p:nvGrpSpPr>
        <p:grpSpPr>
          <a:xfrm>
            <a:off x="5713170" y="1462447"/>
            <a:ext cx="3050991" cy="4952726"/>
            <a:chOff x="5511105" y="1540149"/>
            <a:chExt cx="3050991" cy="4952726"/>
          </a:xfrm>
        </p:grpSpPr>
        <p:pic>
          <p:nvPicPr>
            <p:cNvPr id="42" name="Picture 41" descr="A chart of people with numbers&#10;&#10;Description automatically generated">
              <a:extLst>
                <a:ext uri="{FF2B5EF4-FFF2-40B4-BE49-F238E27FC236}">
                  <a16:creationId xmlns:a16="http://schemas.microsoft.com/office/drawing/2014/main" id="{A9C02B7A-F257-0A84-A918-31DFD5175523}"/>
                </a:ext>
              </a:extLst>
            </p:cNvPr>
            <p:cNvPicPr>
              <a:picLocks noChangeAspect="1"/>
            </p:cNvPicPr>
            <p:nvPr/>
          </p:nvPicPr>
          <p:blipFill rotWithShape="1">
            <a:blip r:embed="rId6"/>
            <a:srcRect t="9793"/>
            <a:stretch/>
          </p:blipFill>
          <p:spPr>
            <a:xfrm>
              <a:off x="5511105" y="1909481"/>
              <a:ext cx="3050991" cy="4583394"/>
            </a:xfrm>
            <a:prstGeom prst="rect">
              <a:avLst/>
            </a:prstGeom>
          </p:spPr>
        </p:pic>
        <p:sp>
          <p:nvSpPr>
            <p:cNvPr id="43" name="TextBox 42">
              <a:extLst>
                <a:ext uri="{FF2B5EF4-FFF2-40B4-BE49-F238E27FC236}">
                  <a16:creationId xmlns:a16="http://schemas.microsoft.com/office/drawing/2014/main" id="{22AFE0D3-B821-0AB5-E1A0-353F9F6B7F22}"/>
                </a:ext>
              </a:extLst>
            </p:cNvPr>
            <p:cNvSpPr txBox="1"/>
            <p:nvPr/>
          </p:nvSpPr>
          <p:spPr>
            <a:xfrm>
              <a:off x="5605536" y="1540149"/>
              <a:ext cx="29306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panose="02000503000000020004" pitchFamily="2" charset="0"/>
                  <a:cs typeface="Arial" panose="020B0604020202020204" pitchFamily="34" charset="0"/>
                </a:rPr>
                <a:t>People in Building A</a:t>
              </a:r>
            </a:p>
          </p:txBody>
        </p:sp>
      </p:grpSp>
      <p:pic>
        <p:nvPicPr>
          <p:cNvPr id="5" name="Picture 4">
            <a:extLst>
              <a:ext uri="{FF2B5EF4-FFF2-40B4-BE49-F238E27FC236}">
                <a16:creationId xmlns:a16="http://schemas.microsoft.com/office/drawing/2014/main" id="{A3CE7D81-DC3E-9CCD-9C7D-37F1273282B9}"/>
              </a:ext>
            </a:extLst>
          </p:cNvPr>
          <p:cNvPicPr>
            <a:picLocks noChangeAspect="1"/>
          </p:cNvPicPr>
          <p:nvPr/>
        </p:nvPicPr>
        <p:blipFill>
          <a:blip r:embed="rId5"/>
          <a:stretch>
            <a:fillRect/>
          </a:stretch>
        </p:blipFill>
        <p:spPr>
          <a:xfrm>
            <a:off x="8326700" y="5657757"/>
            <a:ext cx="276415" cy="499673"/>
          </a:xfrm>
          <a:prstGeom prst="rect">
            <a:avLst/>
          </a:prstGeom>
        </p:spPr>
      </p:pic>
      <p:sp>
        <p:nvSpPr>
          <p:cNvPr id="6" name="Frame 5">
            <a:extLst>
              <a:ext uri="{FF2B5EF4-FFF2-40B4-BE49-F238E27FC236}">
                <a16:creationId xmlns:a16="http://schemas.microsoft.com/office/drawing/2014/main" id="{A23296A7-6C09-7ED9-0FCE-6A1BE6474AE1}"/>
              </a:ext>
            </a:extLst>
          </p:cNvPr>
          <p:cNvSpPr/>
          <p:nvPr/>
        </p:nvSpPr>
        <p:spPr>
          <a:xfrm>
            <a:off x="8735255" y="1391479"/>
            <a:ext cx="2876566" cy="1389276"/>
          </a:xfrm>
          <a:prstGeom prst="frame">
            <a:avLst>
              <a:gd name="adj1" fmla="val 190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01DBE4B-C15F-BD73-F3EF-836C35BE3054}"/>
              </a:ext>
            </a:extLst>
          </p:cNvPr>
          <p:cNvSpPr txBox="1"/>
          <p:nvPr/>
        </p:nvSpPr>
        <p:spPr>
          <a:xfrm>
            <a:off x="5690251" y="379506"/>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0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Which building had higher probability of people getting sick after a severe heatwave?</a:t>
            </a:r>
          </a:p>
        </p:txBody>
      </p:sp>
    </p:spTree>
    <p:custDataLst>
      <p:tags r:id="rId1"/>
    </p:custDataLst>
    <p:extLst>
      <p:ext uri="{BB962C8B-B14F-4D97-AF65-F5344CB8AC3E}">
        <p14:creationId xmlns:p14="http://schemas.microsoft.com/office/powerpoint/2010/main" val="2383210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951330-FA88-EB57-EDC9-E73CC14032A4}"/>
              </a:ext>
            </a:extLst>
          </p:cNvPr>
          <p:cNvSpPr/>
          <p:nvPr/>
        </p:nvSpPr>
        <p:spPr>
          <a:xfrm>
            <a:off x="6234111" y="1425388"/>
            <a:ext cx="5437935" cy="492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72140"/>
        </p:xfrm>
        <a:graphic>
          <a:graphicData uri="http://schemas.openxmlformats.org/drawingml/2006/table">
            <a:tbl>
              <a:tblPr firstRow="1" bandRow="1">
                <a:tableStyleId>{7DF18680-E054-41AD-8BC1-D1AEF772440D}</a:tableStyleId>
              </a:tblPr>
              <a:tblGrid>
                <a:gridCol w="1265943">
                  <a:extLst>
                    <a:ext uri="{9D8B030D-6E8A-4147-A177-3AD203B41FA5}">
                      <a16:colId xmlns:a16="http://schemas.microsoft.com/office/drawing/2014/main" val="2305540444"/>
                    </a:ext>
                  </a:extLst>
                </a:gridCol>
                <a:gridCol w="1259271">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 of 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78DB71E3-9C06-9575-7ECB-C3BE8C57E3BE}"/>
              </a:ext>
            </a:extLst>
          </p:cNvPr>
          <p:cNvSpPr txBox="1"/>
          <p:nvPr/>
        </p:nvSpPr>
        <p:spPr>
          <a:xfrm>
            <a:off x="6456069"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extLst>
      <p:ext uri="{BB962C8B-B14F-4D97-AF65-F5344CB8AC3E}">
        <p14:creationId xmlns:p14="http://schemas.microsoft.com/office/powerpoint/2010/main" val="2237004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951330-FA88-EB57-EDC9-E73CC14032A4}"/>
              </a:ext>
            </a:extLst>
          </p:cNvPr>
          <p:cNvSpPr/>
          <p:nvPr/>
        </p:nvSpPr>
        <p:spPr>
          <a:xfrm>
            <a:off x="6234111" y="1425388"/>
            <a:ext cx="5437935" cy="492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72140"/>
        </p:xfrm>
        <a:graphic>
          <a:graphicData uri="http://schemas.openxmlformats.org/drawingml/2006/table">
            <a:tbl>
              <a:tblPr firstRow="1" bandRow="1">
                <a:tableStyleId>{7DF18680-E054-41AD-8BC1-D1AEF772440D}</a:tableStyleId>
              </a:tblPr>
              <a:tblGrid>
                <a:gridCol w="1265943">
                  <a:extLst>
                    <a:ext uri="{9D8B030D-6E8A-4147-A177-3AD203B41FA5}">
                      <a16:colId xmlns:a16="http://schemas.microsoft.com/office/drawing/2014/main" val="2305540444"/>
                    </a:ext>
                  </a:extLst>
                </a:gridCol>
                <a:gridCol w="1259271">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 of 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78DB71E3-9C06-9575-7ECB-C3BE8C57E3BE}"/>
              </a:ext>
            </a:extLst>
          </p:cNvPr>
          <p:cNvSpPr txBox="1"/>
          <p:nvPr/>
        </p:nvSpPr>
        <p:spPr>
          <a:xfrm>
            <a:off x="6456069"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extLst>
      <p:ext uri="{BB962C8B-B14F-4D97-AF65-F5344CB8AC3E}">
        <p14:creationId xmlns:p14="http://schemas.microsoft.com/office/powerpoint/2010/main" val="271799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951330-FA88-EB57-EDC9-E73CC14032A4}"/>
              </a:ext>
            </a:extLst>
          </p:cNvPr>
          <p:cNvSpPr/>
          <p:nvPr/>
        </p:nvSpPr>
        <p:spPr>
          <a:xfrm>
            <a:off x="6234111" y="1425388"/>
            <a:ext cx="5437935" cy="492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72140"/>
        </p:xfrm>
        <a:graphic>
          <a:graphicData uri="http://schemas.openxmlformats.org/drawingml/2006/table">
            <a:tbl>
              <a:tblPr firstRow="1" bandRow="1">
                <a:tableStyleId>{7DF18680-E054-41AD-8BC1-D1AEF772440D}</a:tableStyleId>
              </a:tblPr>
              <a:tblGrid>
                <a:gridCol w="1265943">
                  <a:extLst>
                    <a:ext uri="{9D8B030D-6E8A-4147-A177-3AD203B41FA5}">
                      <a16:colId xmlns:a16="http://schemas.microsoft.com/office/drawing/2014/main" val="2305540444"/>
                    </a:ext>
                  </a:extLst>
                </a:gridCol>
                <a:gridCol w="1259271">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 of 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78DB71E3-9C06-9575-7ECB-C3BE8C57E3BE}"/>
              </a:ext>
            </a:extLst>
          </p:cNvPr>
          <p:cNvSpPr txBox="1"/>
          <p:nvPr/>
        </p:nvSpPr>
        <p:spPr>
          <a:xfrm>
            <a:off x="6456069"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extLst>
      <p:ext uri="{BB962C8B-B14F-4D97-AF65-F5344CB8AC3E}">
        <p14:creationId xmlns:p14="http://schemas.microsoft.com/office/powerpoint/2010/main" val="3660893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951330-FA88-EB57-EDC9-E73CC14032A4}"/>
              </a:ext>
            </a:extLst>
          </p:cNvPr>
          <p:cNvSpPr/>
          <p:nvPr/>
        </p:nvSpPr>
        <p:spPr>
          <a:xfrm>
            <a:off x="6234111" y="1425388"/>
            <a:ext cx="5437935" cy="492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72140"/>
        </p:xfrm>
        <a:graphic>
          <a:graphicData uri="http://schemas.openxmlformats.org/drawingml/2006/table">
            <a:tbl>
              <a:tblPr firstRow="1" bandRow="1">
                <a:tableStyleId>{7DF18680-E054-41AD-8BC1-D1AEF772440D}</a:tableStyleId>
              </a:tblPr>
              <a:tblGrid>
                <a:gridCol w="1265943">
                  <a:extLst>
                    <a:ext uri="{9D8B030D-6E8A-4147-A177-3AD203B41FA5}">
                      <a16:colId xmlns:a16="http://schemas.microsoft.com/office/drawing/2014/main" val="2305540444"/>
                    </a:ext>
                  </a:extLst>
                </a:gridCol>
                <a:gridCol w="1259271">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 of 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Chart 2">
            <a:extLst>
              <a:ext uri="{FF2B5EF4-FFF2-40B4-BE49-F238E27FC236}">
                <a16:creationId xmlns:a16="http://schemas.microsoft.com/office/drawing/2014/main" id="{B3435D24-E335-8F61-DA06-093EA8940DAC}"/>
              </a:ext>
            </a:extLst>
          </p:cNvPr>
          <p:cNvGraphicFramePr/>
          <p:nvPr/>
        </p:nvGraphicFramePr>
        <p:xfrm>
          <a:off x="6406434" y="1319213"/>
          <a:ext cx="5437935" cy="47896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30E605F-076F-DBBA-BAAD-F0682FB94DCF}"/>
              </a:ext>
            </a:extLst>
          </p:cNvPr>
          <p:cNvSpPr txBox="1"/>
          <p:nvPr/>
        </p:nvSpPr>
        <p:spPr>
          <a:xfrm>
            <a:off x="6456069"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extLst>
      <p:ext uri="{BB962C8B-B14F-4D97-AF65-F5344CB8AC3E}">
        <p14:creationId xmlns:p14="http://schemas.microsoft.com/office/powerpoint/2010/main" val="372203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B3D7-5B28-35A7-B5BF-7429AD8EAC8E}"/>
              </a:ext>
            </a:extLst>
          </p:cNvPr>
          <p:cNvSpPr>
            <a:spLocks noGrp="1"/>
          </p:cNvSpPr>
          <p:nvPr>
            <p:ph type="title"/>
          </p:nvPr>
        </p:nvSpPr>
        <p:spPr/>
        <p:txBody>
          <a:bodyPr/>
          <a:lstStyle/>
          <a:p>
            <a:r>
              <a:rPr lang="en-US" dirty="0"/>
              <a:t>Graphs</a:t>
            </a:r>
          </a:p>
        </p:txBody>
      </p:sp>
      <p:sp>
        <p:nvSpPr>
          <p:cNvPr id="3" name="Content Placeholder 2">
            <a:extLst>
              <a:ext uri="{FF2B5EF4-FFF2-40B4-BE49-F238E27FC236}">
                <a16:creationId xmlns:a16="http://schemas.microsoft.com/office/drawing/2014/main" id="{165FAA78-829B-D56E-3F92-8D37172B24C7}"/>
              </a:ext>
            </a:extLst>
          </p:cNvPr>
          <p:cNvSpPr>
            <a:spLocks noGrp="1"/>
          </p:cNvSpPr>
          <p:nvPr>
            <p:ph idx="1"/>
          </p:nvPr>
        </p:nvSpPr>
        <p:spPr>
          <a:xfrm>
            <a:off x="838198" y="1825625"/>
            <a:ext cx="6353129" cy="4351338"/>
          </a:xfrm>
        </p:spPr>
        <p:txBody>
          <a:bodyPr>
            <a:normAutofit/>
          </a:bodyPr>
          <a:lstStyle/>
          <a:p>
            <a:r>
              <a:rPr lang="en-US" b="0" i="0" u="none" strike="noStrike" dirty="0">
                <a:effectLst/>
              </a:rPr>
              <a:t>Display numeric information in an illustrative way.</a:t>
            </a:r>
          </a:p>
          <a:p>
            <a:r>
              <a:rPr lang="en-US" dirty="0"/>
              <a:t>Allow users to interpret relationships and trends in data. </a:t>
            </a:r>
            <a:endParaRPr lang="en-US" b="0" i="0" u="none" strike="noStrike" dirty="0">
              <a:effectLst/>
            </a:endParaRPr>
          </a:p>
          <a:p>
            <a:r>
              <a:rPr lang="en-US" dirty="0"/>
              <a:t>Can help reduce biases and inform decision making.</a:t>
            </a:r>
          </a:p>
          <a:p>
            <a:pPr marL="0" indent="0">
              <a:buNone/>
            </a:pPr>
            <a:endParaRPr lang="en-US" b="0" i="0" u="none" strike="noStrike" dirty="0">
              <a:effectLst/>
            </a:endParaRPr>
          </a:p>
        </p:txBody>
      </p:sp>
      <p:grpSp>
        <p:nvGrpSpPr>
          <p:cNvPr id="18" name="Group 17">
            <a:extLst>
              <a:ext uri="{FF2B5EF4-FFF2-40B4-BE49-F238E27FC236}">
                <a16:creationId xmlns:a16="http://schemas.microsoft.com/office/drawing/2014/main" id="{391A1C86-0AA2-77CA-295C-B54CCB1F73E5}"/>
              </a:ext>
            </a:extLst>
          </p:cNvPr>
          <p:cNvGrpSpPr/>
          <p:nvPr/>
        </p:nvGrpSpPr>
        <p:grpSpPr>
          <a:xfrm>
            <a:off x="6814025" y="961970"/>
            <a:ext cx="4936360" cy="5504039"/>
            <a:chOff x="6814025" y="961970"/>
            <a:chExt cx="4936360" cy="5504039"/>
          </a:xfrm>
        </p:grpSpPr>
        <p:grpSp>
          <p:nvGrpSpPr>
            <p:cNvPr id="17" name="Group 16">
              <a:extLst>
                <a:ext uri="{FF2B5EF4-FFF2-40B4-BE49-F238E27FC236}">
                  <a16:creationId xmlns:a16="http://schemas.microsoft.com/office/drawing/2014/main" id="{F2450382-14B8-1CC4-10D8-9B614E963781}"/>
                </a:ext>
              </a:extLst>
            </p:cNvPr>
            <p:cNvGrpSpPr/>
            <p:nvPr/>
          </p:nvGrpSpPr>
          <p:grpSpPr>
            <a:xfrm>
              <a:off x="6814025" y="961970"/>
              <a:ext cx="4863372" cy="3844872"/>
              <a:chOff x="6814025" y="961970"/>
              <a:chExt cx="4863372" cy="3844872"/>
            </a:xfrm>
          </p:grpSpPr>
          <p:pic>
            <p:nvPicPr>
              <p:cNvPr id="9" name="Picture 8">
                <a:extLst>
                  <a:ext uri="{FF2B5EF4-FFF2-40B4-BE49-F238E27FC236}">
                    <a16:creationId xmlns:a16="http://schemas.microsoft.com/office/drawing/2014/main" id="{B12D5950-2457-E955-4CB9-6F4546013991}"/>
                  </a:ext>
                </a:extLst>
              </p:cNvPr>
              <p:cNvPicPr>
                <a:picLocks noChangeAspect="1"/>
              </p:cNvPicPr>
              <p:nvPr/>
            </p:nvPicPr>
            <p:blipFill>
              <a:blip r:embed="rId4"/>
              <a:stretch>
                <a:fillRect/>
              </a:stretch>
            </p:blipFill>
            <p:spPr>
              <a:xfrm>
                <a:off x="9385599" y="961970"/>
                <a:ext cx="2291798" cy="2147869"/>
              </a:xfrm>
              <a:prstGeom prst="rect">
                <a:avLst/>
              </a:prstGeom>
            </p:spPr>
          </p:pic>
          <p:pic>
            <p:nvPicPr>
              <p:cNvPr id="12" name="Picture 11">
                <a:extLst>
                  <a:ext uri="{FF2B5EF4-FFF2-40B4-BE49-F238E27FC236}">
                    <a16:creationId xmlns:a16="http://schemas.microsoft.com/office/drawing/2014/main" id="{AE65C024-569C-33ED-C54C-696AD3A11EC3}"/>
                  </a:ext>
                </a:extLst>
              </p:cNvPr>
              <p:cNvPicPr>
                <a:picLocks noChangeAspect="1"/>
              </p:cNvPicPr>
              <p:nvPr/>
            </p:nvPicPr>
            <p:blipFill>
              <a:blip r:embed="rId5"/>
              <a:stretch>
                <a:fillRect/>
              </a:stretch>
            </p:blipFill>
            <p:spPr>
              <a:xfrm>
                <a:off x="6814025" y="2442055"/>
                <a:ext cx="2754281" cy="2364787"/>
              </a:xfrm>
              <a:prstGeom prst="rect">
                <a:avLst/>
              </a:prstGeom>
            </p:spPr>
          </p:pic>
        </p:grpSp>
        <p:pic>
          <p:nvPicPr>
            <p:cNvPr id="10" name="Picture 9">
              <a:extLst>
                <a:ext uri="{FF2B5EF4-FFF2-40B4-BE49-F238E27FC236}">
                  <a16:creationId xmlns:a16="http://schemas.microsoft.com/office/drawing/2014/main" id="{4A123FB4-7AC9-0246-B714-BEF15B573EFC}"/>
                </a:ext>
              </a:extLst>
            </p:cNvPr>
            <p:cNvPicPr>
              <a:picLocks noChangeAspect="1"/>
            </p:cNvPicPr>
            <p:nvPr/>
          </p:nvPicPr>
          <p:blipFill>
            <a:blip r:embed="rId6"/>
            <a:stretch>
              <a:fillRect/>
            </a:stretch>
          </p:blipFill>
          <p:spPr>
            <a:xfrm>
              <a:off x="9385599" y="4101223"/>
              <a:ext cx="2364786" cy="2364786"/>
            </a:xfrm>
            <a:prstGeom prst="rect">
              <a:avLst/>
            </a:prstGeom>
          </p:spPr>
        </p:pic>
      </p:grpSp>
    </p:spTree>
    <p:custDataLst>
      <p:tags r:id="rId1"/>
    </p:custDataLst>
    <p:extLst>
      <p:ext uri="{BB962C8B-B14F-4D97-AF65-F5344CB8AC3E}">
        <p14:creationId xmlns:p14="http://schemas.microsoft.com/office/powerpoint/2010/main" val="115298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951330-FA88-EB57-EDC9-E73CC14032A4}"/>
              </a:ext>
            </a:extLst>
          </p:cNvPr>
          <p:cNvSpPr/>
          <p:nvPr/>
        </p:nvSpPr>
        <p:spPr>
          <a:xfrm>
            <a:off x="6234111" y="1425388"/>
            <a:ext cx="5437935" cy="492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72140"/>
        </p:xfrm>
        <a:graphic>
          <a:graphicData uri="http://schemas.openxmlformats.org/drawingml/2006/table">
            <a:tbl>
              <a:tblPr firstRow="1" bandRow="1">
                <a:tableStyleId>{7DF18680-E054-41AD-8BC1-D1AEF772440D}</a:tableStyleId>
              </a:tblPr>
              <a:tblGrid>
                <a:gridCol w="1265943">
                  <a:extLst>
                    <a:ext uri="{9D8B030D-6E8A-4147-A177-3AD203B41FA5}">
                      <a16:colId xmlns:a16="http://schemas.microsoft.com/office/drawing/2014/main" val="2305540444"/>
                    </a:ext>
                  </a:extLst>
                </a:gridCol>
                <a:gridCol w="1259271">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 of 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Chart 2">
            <a:extLst>
              <a:ext uri="{FF2B5EF4-FFF2-40B4-BE49-F238E27FC236}">
                <a16:creationId xmlns:a16="http://schemas.microsoft.com/office/drawing/2014/main" id="{B3435D24-E335-8F61-DA06-093EA8940DAC}"/>
              </a:ext>
            </a:extLst>
          </p:cNvPr>
          <p:cNvGraphicFramePr/>
          <p:nvPr/>
        </p:nvGraphicFramePr>
        <p:xfrm>
          <a:off x="6406434" y="1319213"/>
          <a:ext cx="5437935" cy="47896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30E605F-076F-DBBA-BAAD-F0682FB94DCF}"/>
              </a:ext>
            </a:extLst>
          </p:cNvPr>
          <p:cNvSpPr txBox="1"/>
          <p:nvPr/>
        </p:nvSpPr>
        <p:spPr>
          <a:xfrm>
            <a:off x="6456069"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extLst>
      <p:ext uri="{BB962C8B-B14F-4D97-AF65-F5344CB8AC3E}">
        <p14:creationId xmlns:p14="http://schemas.microsoft.com/office/powerpoint/2010/main" val="3181285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951330-FA88-EB57-EDC9-E73CC14032A4}"/>
              </a:ext>
            </a:extLst>
          </p:cNvPr>
          <p:cNvSpPr/>
          <p:nvPr/>
        </p:nvSpPr>
        <p:spPr>
          <a:xfrm>
            <a:off x="6234111" y="1425388"/>
            <a:ext cx="5437935" cy="492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72140"/>
        </p:xfrm>
        <a:graphic>
          <a:graphicData uri="http://schemas.openxmlformats.org/drawingml/2006/table">
            <a:tbl>
              <a:tblPr firstRow="1" bandRow="1">
                <a:tableStyleId>{7DF18680-E054-41AD-8BC1-D1AEF772440D}</a:tableStyleId>
              </a:tblPr>
              <a:tblGrid>
                <a:gridCol w="1265943">
                  <a:extLst>
                    <a:ext uri="{9D8B030D-6E8A-4147-A177-3AD203B41FA5}">
                      <a16:colId xmlns:a16="http://schemas.microsoft.com/office/drawing/2014/main" val="2305540444"/>
                    </a:ext>
                  </a:extLst>
                </a:gridCol>
                <a:gridCol w="1259271">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 of 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Chart 2">
            <a:extLst>
              <a:ext uri="{FF2B5EF4-FFF2-40B4-BE49-F238E27FC236}">
                <a16:creationId xmlns:a16="http://schemas.microsoft.com/office/drawing/2014/main" id="{B3435D24-E335-8F61-DA06-093EA8940DAC}"/>
              </a:ext>
            </a:extLst>
          </p:cNvPr>
          <p:cNvGraphicFramePr/>
          <p:nvPr/>
        </p:nvGraphicFramePr>
        <p:xfrm>
          <a:off x="6406434" y="1319213"/>
          <a:ext cx="5437935" cy="47896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30E605F-076F-DBBA-BAAD-F0682FB94DCF}"/>
              </a:ext>
            </a:extLst>
          </p:cNvPr>
          <p:cNvSpPr txBox="1"/>
          <p:nvPr/>
        </p:nvSpPr>
        <p:spPr>
          <a:xfrm>
            <a:off x="6456069"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extLst>
      <p:ext uri="{BB962C8B-B14F-4D97-AF65-F5344CB8AC3E}">
        <p14:creationId xmlns:p14="http://schemas.microsoft.com/office/powerpoint/2010/main" val="1688645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951330-FA88-EB57-EDC9-E73CC14032A4}"/>
              </a:ext>
            </a:extLst>
          </p:cNvPr>
          <p:cNvSpPr/>
          <p:nvPr/>
        </p:nvSpPr>
        <p:spPr>
          <a:xfrm>
            <a:off x="6234111" y="1425388"/>
            <a:ext cx="5437935" cy="492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72140"/>
        </p:xfrm>
        <a:graphic>
          <a:graphicData uri="http://schemas.openxmlformats.org/drawingml/2006/table">
            <a:tbl>
              <a:tblPr firstRow="1" bandRow="1">
                <a:tableStyleId>{7DF18680-E054-41AD-8BC1-D1AEF772440D}</a:tableStyleId>
              </a:tblPr>
              <a:tblGrid>
                <a:gridCol w="1265943">
                  <a:extLst>
                    <a:ext uri="{9D8B030D-6E8A-4147-A177-3AD203B41FA5}">
                      <a16:colId xmlns:a16="http://schemas.microsoft.com/office/drawing/2014/main" val="2305540444"/>
                    </a:ext>
                  </a:extLst>
                </a:gridCol>
                <a:gridCol w="1259271">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 of 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9D15340-B628-ACC2-175D-8DE1073E93B2}"/>
              </a:ext>
            </a:extLst>
          </p:cNvPr>
          <p:cNvPicPr>
            <a:picLocks noChangeAspect="1"/>
          </p:cNvPicPr>
          <p:nvPr/>
        </p:nvPicPr>
        <p:blipFill rotWithShape="1">
          <a:blip r:embed="rId3"/>
          <a:srcRect t="12358"/>
          <a:stretch/>
        </p:blipFill>
        <p:spPr>
          <a:xfrm>
            <a:off x="7639395" y="1425388"/>
            <a:ext cx="3118034" cy="4682899"/>
          </a:xfrm>
          <a:prstGeom prst="rect">
            <a:avLst/>
          </a:prstGeom>
        </p:spPr>
      </p:pic>
      <p:sp>
        <p:nvSpPr>
          <p:cNvPr id="7" name="TextBox 6">
            <a:extLst>
              <a:ext uri="{FF2B5EF4-FFF2-40B4-BE49-F238E27FC236}">
                <a16:creationId xmlns:a16="http://schemas.microsoft.com/office/drawing/2014/main" id="{4233C655-2C90-67A9-A047-871BD89D5454}"/>
              </a:ext>
            </a:extLst>
          </p:cNvPr>
          <p:cNvSpPr txBox="1"/>
          <p:nvPr/>
        </p:nvSpPr>
        <p:spPr>
          <a:xfrm>
            <a:off x="6456069"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
        <p:nvSpPr>
          <p:cNvPr id="8" name="TextBox 7">
            <a:extLst>
              <a:ext uri="{FF2B5EF4-FFF2-40B4-BE49-F238E27FC236}">
                <a16:creationId xmlns:a16="http://schemas.microsoft.com/office/drawing/2014/main" id="{42639F02-709B-61A9-98B9-1F6F0F4BC950}"/>
              </a:ext>
            </a:extLst>
          </p:cNvPr>
          <p:cNvSpPr txBox="1"/>
          <p:nvPr/>
        </p:nvSpPr>
        <p:spPr>
          <a:xfrm>
            <a:off x="7261957" y="1050038"/>
            <a:ext cx="395671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Coastal area residents</a:t>
            </a:r>
          </a:p>
        </p:txBody>
      </p:sp>
    </p:spTree>
    <p:extLst>
      <p:ext uri="{BB962C8B-B14F-4D97-AF65-F5344CB8AC3E}">
        <p14:creationId xmlns:p14="http://schemas.microsoft.com/office/powerpoint/2010/main" val="3733681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951330-FA88-EB57-EDC9-E73CC14032A4}"/>
              </a:ext>
            </a:extLst>
          </p:cNvPr>
          <p:cNvSpPr/>
          <p:nvPr/>
        </p:nvSpPr>
        <p:spPr>
          <a:xfrm>
            <a:off x="6234111" y="1425388"/>
            <a:ext cx="5437935" cy="492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72140"/>
        </p:xfrm>
        <a:graphic>
          <a:graphicData uri="http://schemas.openxmlformats.org/drawingml/2006/table">
            <a:tbl>
              <a:tblPr firstRow="1" bandRow="1">
                <a:tableStyleId>{7DF18680-E054-41AD-8BC1-D1AEF772440D}</a:tableStyleId>
              </a:tblPr>
              <a:tblGrid>
                <a:gridCol w="1265943">
                  <a:extLst>
                    <a:ext uri="{9D8B030D-6E8A-4147-A177-3AD203B41FA5}">
                      <a16:colId xmlns:a16="http://schemas.microsoft.com/office/drawing/2014/main" val="2305540444"/>
                    </a:ext>
                  </a:extLst>
                </a:gridCol>
                <a:gridCol w="1259271">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 of 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FAB2EB95-02E6-823C-36B5-B1CA86C5ED10}"/>
              </a:ext>
            </a:extLst>
          </p:cNvPr>
          <p:cNvSpPr txBox="1"/>
          <p:nvPr/>
        </p:nvSpPr>
        <p:spPr>
          <a:xfrm>
            <a:off x="7261957" y="1050038"/>
            <a:ext cx="395671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Coastal area residents</a:t>
            </a:r>
          </a:p>
        </p:txBody>
      </p:sp>
      <p:pic>
        <p:nvPicPr>
          <p:cNvPr id="3" name="Picture 2">
            <a:extLst>
              <a:ext uri="{FF2B5EF4-FFF2-40B4-BE49-F238E27FC236}">
                <a16:creationId xmlns:a16="http://schemas.microsoft.com/office/drawing/2014/main" id="{79D15340-B628-ACC2-175D-8DE1073E93B2}"/>
              </a:ext>
            </a:extLst>
          </p:cNvPr>
          <p:cNvPicPr>
            <a:picLocks noChangeAspect="1"/>
          </p:cNvPicPr>
          <p:nvPr/>
        </p:nvPicPr>
        <p:blipFill rotWithShape="1">
          <a:blip r:embed="rId3"/>
          <a:srcRect t="12358"/>
          <a:stretch/>
        </p:blipFill>
        <p:spPr>
          <a:xfrm>
            <a:off x="7639395" y="1425388"/>
            <a:ext cx="3118034" cy="4682899"/>
          </a:xfrm>
          <a:prstGeom prst="rect">
            <a:avLst/>
          </a:prstGeom>
        </p:spPr>
      </p:pic>
      <p:sp>
        <p:nvSpPr>
          <p:cNvPr id="4" name="TextBox 3">
            <a:extLst>
              <a:ext uri="{FF2B5EF4-FFF2-40B4-BE49-F238E27FC236}">
                <a16:creationId xmlns:a16="http://schemas.microsoft.com/office/drawing/2014/main" id="{FFABF453-4206-0B33-500A-A5009E693E49}"/>
              </a:ext>
            </a:extLst>
          </p:cNvPr>
          <p:cNvSpPr txBox="1"/>
          <p:nvPr/>
        </p:nvSpPr>
        <p:spPr>
          <a:xfrm>
            <a:off x="10914434" y="5214026"/>
            <a:ext cx="654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0FF"/>
                </a:solidFill>
                <a:effectLst/>
                <a:uLnTx/>
                <a:uFillTx/>
                <a:latin typeface="Calibri" panose="020F0502020204030204"/>
                <a:ea typeface="+mn-ea"/>
                <a:cs typeface="+mn-cs"/>
              </a:rPr>
              <a:t>YES</a:t>
            </a:r>
          </a:p>
        </p:txBody>
      </p:sp>
      <p:sp>
        <p:nvSpPr>
          <p:cNvPr id="7" name="TextBox 6">
            <a:extLst>
              <a:ext uri="{FF2B5EF4-FFF2-40B4-BE49-F238E27FC236}">
                <a16:creationId xmlns:a16="http://schemas.microsoft.com/office/drawing/2014/main" id="{D44B8409-CA49-D1E5-BE30-7C1FF06C84CD}"/>
              </a:ext>
            </a:extLst>
          </p:cNvPr>
          <p:cNvSpPr txBox="1"/>
          <p:nvPr/>
        </p:nvSpPr>
        <p:spPr>
          <a:xfrm>
            <a:off x="10891172" y="4036976"/>
            <a:ext cx="654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cxnSp>
        <p:nvCxnSpPr>
          <p:cNvPr id="9" name="Straight Connector 8">
            <a:extLst>
              <a:ext uri="{FF2B5EF4-FFF2-40B4-BE49-F238E27FC236}">
                <a16:creationId xmlns:a16="http://schemas.microsoft.com/office/drawing/2014/main" id="{DB77FC6B-8586-ECD6-3FF4-36295AB7649E}"/>
              </a:ext>
            </a:extLst>
          </p:cNvPr>
          <p:cNvCxnSpPr>
            <a:cxnSpLocks/>
          </p:cNvCxnSpPr>
          <p:nvPr/>
        </p:nvCxnSpPr>
        <p:spPr>
          <a:xfrm flipV="1">
            <a:off x="10679202" y="5398692"/>
            <a:ext cx="283065" cy="107163"/>
          </a:xfrm>
          <a:prstGeom prst="line">
            <a:avLst/>
          </a:prstGeom>
          <a:ln>
            <a:solidFill>
              <a:srgbClr val="003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A087A8-C729-47ED-9093-8ED56596D504}"/>
              </a:ext>
            </a:extLst>
          </p:cNvPr>
          <p:cNvCxnSpPr>
            <a:cxnSpLocks/>
          </p:cNvCxnSpPr>
          <p:nvPr/>
        </p:nvCxnSpPr>
        <p:spPr>
          <a:xfrm flipV="1">
            <a:off x="10666913" y="4221642"/>
            <a:ext cx="283065" cy="10716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71FAE8-3F00-4EE6-D15D-6296067F550A}"/>
              </a:ext>
            </a:extLst>
          </p:cNvPr>
          <p:cNvSpPr txBox="1"/>
          <p:nvPr/>
        </p:nvSpPr>
        <p:spPr>
          <a:xfrm>
            <a:off x="6456069"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extLst>
      <p:ext uri="{BB962C8B-B14F-4D97-AF65-F5344CB8AC3E}">
        <p14:creationId xmlns:p14="http://schemas.microsoft.com/office/powerpoint/2010/main" val="2231862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951330-FA88-EB57-EDC9-E73CC14032A4}"/>
              </a:ext>
            </a:extLst>
          </p:cNvPr>
          <p:cNvSpPr/>
          <p:nvPr/>
        </p:nvSpPr>
        <p:spPr>
          <a:xfrm>
            <a:off x="6234111" y="1425388"/>
            <a:ext cx="5437935" cy="492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00290"/>
        </p:xfrm>
        <a:graphic>
          <a:graphicData uri="http://schemas.openxmlformats.org/drawingml/2006/table">
            <a:tbl>
              <a:tblPr firstRow="1" bandRow="1">
                <a:tableStyleId>{7DF18680-E054-41AD-8BC1-D1AEF772440D}</a:tableStyleId>
              </a:tblPr>
              <a:tblGrid>
                <a:gridCol w="1183076">
                  <a:extLst>
                    <a:ext uri="{9D8B030D-6E8A-4147-A177-3AD203B41FA5}">
                      <a16:colId xmlns:a16="http://schemas.microsoft.com/office/drawing/2014/main" val="2305540444"/>
                    </a:ext>
                  </a:extLst>
                </a:gridCol>
                <a:gridCol w="1342138">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FAB2EB95-02E6-823C-36B5-B1CA86C5ED10}"/>
              </a:ext>
            </a:extLst>
          </p:cNvPr>
          <p:cNvSpPr txBox="1"/>
          <p:nvPr/>
        </p:nvSpPr>
        <p:spPr>
          <a:xfrm>
            <a:off x="7715333" y="1056284"/>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Inland area residents</a:t>
            </a:r>
          </a:p>
        </p:txBody>
      </p:sp>
      <p:grpSp>
        <p:nvGrpSpPr>
          <p:cNvPr id="7" name="Group 6">
            <a:extLst>
              <a:ext uri="{FF2B5EF4-FFF2-40B4-BE49-F238E27FC236}">
                <a16:creationId xmlns:a16="http://schemas.microsoft.com/office/drawing/2014/main" id="{56ACE6FD-F049-49E2-6224-1492F6A19673}"/>
              </a:ext>
            </a:extLst>
          </p:cNvPr>
          <p:cNvGrpSpPr/>
          <p:nvPr/>
        </p:nvGrpSpPr>
        <p:grpSpPr>
          <a:xfrm>
            <a:off x="7297466" y="1425388"/>
            <a:ext cx="3360859" cy="2730998"/>
            <a:chOff x="7423071" y="1533083"/>
            <a:chExt cx="3360859" cy="2730998"/>
          </a:xfrm>
        </p:grpSpPr>
        <p:pic>
          <p:nvPicPr>
            <p:cNvPr id="3" name="Picture 2">
              <a:extLst>
                <a:ext uri="{FF2B5EF4-FFF2-40B4-BE49-F238E27FC236}">
                  <a16:creationId xmlns:a16="http://schemas.microsoft.com/office/drawing/2014/main" id="{E6E89F72-9B77-898D-1489-00D9B4A55538}"/>
                </a:ext>
              </a:extLst>
            </p:cNvPr>
            <p:cNvPicPr>
              <a:picLocks noChangeAspect="1"/>
            </p:cNvPicPr>
            <p:nvPr/>
          </p:nvPicPr>
          <p:blipFill rotWithShape="1">
            <a:blip r:embed="rId3"/>
            <a:srcRect t="53230"/>
            <a:stretch/>
          </p:blipFill>
          <p:spPr>
            <a:xfrm>
              <a:off x="7423071" y="1611343"/>
              <a:ext cx="3309846" cy="2652738"/>
            </a:xfrm>
            <a:prstGeom prst="rect">
              <a:avLst/>
            </a:prstGeom>
          </p:spPr>
        </p:pic>
        <p:sp>
          <p:nvSpPr>
            <p:cNvPr id="4" name="Rectangle 3">
              <a:extLst>
                <a:ext uri="{FF2B5EF4-FFF2-40B4-BE49-F238E27FC236}">
                  <a16:creationId xmlns:a16="http://schemas.microsoft.com/office/drawing/2014/main" id="{8DFE4341-75DC-5BFD-6ADF-3F55BF0DD420}"/>
                </a:ext>
              </a:extLst>
            </p:cNvPr>
            <p:cNvSpPr/>
            <p:nvPr/>
          </p:nvSpPr>
          <p:spPr>
            <a:xfrm>
              <a:off x="8104909" y="1533083"/>
              <a:ext cx="2679021"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3FBBAAC3-72ED-03BF-C770-30F21574E995}"/>
              </a:ext>
            </a:extLst>
          </p:cNvPr>
          <p:cNvSpPr txBox="1"/>
          <p:nvPr/>
        </p:nvSpPr>
        <p:spPr>
          <a:xfrm>
            <a:off x="10854833" y="2992741"/>
            <a:ext cx="654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5200"/>
                </a:solidFill>
                <a:effectLst/>
                <a:uLnTx/>
                <a:uFillTx/>
                <a:latin typeface="Calibri" panose="020F0502020204030204"/>
                <a:ea typeface="+mn-ea"/>
                <a:cs typeface="+mn-cs"/>
              </a:rPr>
              <a:t>YES</a:t>
            </a:r>
          </a:p>
        </p:txBody>
      </p:sp>
      <p:sp>
        <p:nvSpPr>
          <p:cNvPr id="9" name="TextBox 8">
            <a:extLst>
              <a:ext uri="{FF2B5EF4-FFF2-40B4-BE49-F238E27FC236}">
                <a16:creationId xmlns:a16="http://schemas.microsoft.com/office/drawing/2014/main" id="{01063ACC-E6AB-92CD-0F67-9433E76CF38E}"/>
              </a:ext>
            </a:extLst>
          </p:cNvPr>
          <p:cNvSpPr txBox="1"/>
          <p:nvPr/>
        </p:nvSpPr>
        <p:spPr>
          <a:xfrm>
            <a:off x="10831571" y="1815691"/>
            <a:ext cx="654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cxnSp>
        <p:nvCxnSpPr>
          <p:cNvPr id="12" name="Straight Connector 11">
            <a:extLst>
              <a:ext uri="{FF2B5EF4-FFF2-40B4-BE49-F238E27FC236}">
                <a16:creationId xmlns:a16="http://schemas.microsoft.com/office/drawing/2014/main" id="{814909E6-739C-931A-B595-C19D984D5C1C}"/>
              </a:ext>
            </a:extLst>
          </p:cNvPr>
          <p:cNvCxnSpPr>
            <a:cxnSpLocks/>
          </p:cNvCxnSpPr>
          <p:nvPr/>
        </p:nvCxnSpPr>
        <p:spPr>
          <a:xfrm flipV="1">
            <a:off x="10619601" y="3177407"/>
            <a:ext cx="283065" cy="107163"/>
          </a:xfrm>
          <a:prstGeom prst="line">
            <a:avLst/>
          </a:prstGeom>
          <a:ln>
            <a:solidFill>
              <a:srgbClr val="9452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2E60E7-4E48-1A41-0E95-883394D8C5D3}"/>
              </a:ext>
            </a:extLst>
          </p:cNvPr>
          <p:cNvCxnSpPr>
            <a:cxnSpLocks/>
          </p:cNvCxnSpPr>
          <p:nvPr/>
        </p:nvCxnSpPr>
        <p:spPr>
          <a:xfrm flipV="1">
            <a:off x="10607312" y="2000357"/>
            <a:ext cx="283065" cy="10716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AD17C0C-AEDC-385F-7718-FE7E1C1DCF0B}"/>
              </a:ext>
            </a:extLst>
          </p:cNvPr>
          <p:cNvSpPr txBox="1"/>
          <p:nvPr/>
        </p:nvSpPr>
        <p:spPr>
          <a:xfrm>
            <a:off x="6456069"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extLst>
      <p:ext uri="{BB962C8B-B14F-4D97-AF65-F5344CB8AC3E}">
        <p14:creationId xmlns:p14="http://schemas.microsoft.com/office/powerpoint/2010/main" val="434574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951330-FA88-EB57-EDC9-E73CC14032A4}"/>
              </a:ext>
            </a:extLst>
          </p:cNvPr>
          <p:cNvSpPr/>
          <p:nvPr/>
        </p:nvSpPr>
        <p:spPr>
          <a:xfrm>
            <a:off x="6234111" y="1425388"/>
            <a:ext cx="5437935" cy="4921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00290"/>
        </p:xfrm>
        <a:graphic>
          <a:graphicData uri="http://schemas.openxmlformats.org/drawingml/2006/table">
            <a:tbl>
              <a:tblPr firstRow="1" bandRow="1">
                <a:tableStyleId>{7DF18680-E054-41AD-8BC1-D1AEF772440D}</a:tableStyleId>
              </a:tblPr>
              <a:tblGrid>
                <a:gridCol w="1183076">
                  <a:extLst>
                    <a:ext uri="{9D8B030D-6E8A-4147-A177-3AD203B41FA5}">
                      <a16:colId xmlns:a16="http://schemas.microsoft.com/office/drawing/2014/main" val="2305540444"/>
                    </a:ext>
                  </a:extLst>
                </a:gridCol>
                <a:gridCol w="1342138">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FAB2EB95-02E6-823C-36B5-B1CA86C5ED10}"/>
              </a:ext>
            </a:extLst>
          </p:cNvPr>
          <p:cNvSpPr txBox="1"/>
          <p:nvPr/>
        </p:nvSpPr>
        <p:spPr>
          <a:xfrm>
            <a:off x="7275219" y="1146231"/>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Mountainous area residents</a:t>
            </a:r>
          </a:p>
        </p:txBody>
      </p:sp>
      <p:grpSp>
        <p:nvGrpSpPr>
          <p:cNvPr id="7" name="Group 6">
            <a:extLst>
              <a:ext uri="{FF2B5EF4-FFF2-40B4-BE49-F238E27FC236}">
                <a16:creationId xmlns:a16="http://schemas.microsoft.com/office/drawing/2014/main" id="{3B62B743-C5D8-DB95-3FA1-4F900ED64AF8}"/>
              </a:ext>
            </a:extLst>
          </p:cNvPr>
          <p:cNvGrpSpPr/>
          <p:nvPr/>
        </p:nvGrpSpPr>
        <p:grpSpPr>
          <a:xfrm>
            <a:off x="7618782" y="1574225"/>
            <a:ext cx="2794000" cy="2355154"/>
            <a:chOff x="7618782" y="1574225"/>
            <a:chExt cx="2794000" cy="2355154"/>
          </a:xfrm>
        </p:grpSpPr>
        <p:pic>
          <p:nvPicPr>
            <p:cNvPr id="3" name="Picture 2">
              <a:extLst>
                <a:ext uri="{FF2B5EF4-FFF2-40B4-BE49-F238E27FC236}">
                  <a16:creationId xmlns:a16="http://schemas.microsoft.com/office/drawing/2014/main" id="{FBF2E83D-5183-6463-5412-645F2B4586D9}"/>
                </a:ext>
              </a:extLst>
            </p:cNvPr>
            <p:cNvPicPr>
              <a:picLocks noChangeAspect="1"/>
            </p:cNvPicPr>
            <p:nvPr/>
          </p:nvPicPr>
          <p:blipFill rotWithShape="1">
            <a:blip r:embed="rId3"/>
            <a:srcRect t="53522"/>
            <a:stretch/>
          </p:blipFill>
          <p:spPr>
            <a:xfrm>
              <a:off x="7618782" y="1704036"/>
              <a:ext cx="2794000" cy="2225343"/>
            </a:xfrm>
            <a:prstGeom prst="rect">
              <a:avLst/>
            </a:prstGeom>
          </p:spPr>
        </p:pic>
        <p:sp>
          <p:nvSpPr>
            <p:cNvPr id="4" name="Rectangle 3">
              <a:extLst>
                <a:ext uri="{FF2B5EF4-FFF2-40B4-BE49-F238E27FC236}">
                  <a16:creationId xmlns:a16="http://schemas.microsoft.com/office/drawing/2014/main" id="{1A7567FA-A44F-9866-3C7F-76E3F0AADADA}"/>
                </a:ext>
              </a:extLst>
            </p:cNvPr>
            <p:cNvSpPr/>
            <p:nvPr/>
          </p:nvSpPr>
          <p:spPr>
            <a:xfrm>
              <a:off x="8214014" y="1574225"/>
              <a:ext cx="2198767"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3D5A49A-CBC5-7949-D3CA-0E495C5776CA}"/>
              </a:ext>
            </a:extLst>
          </p:cNvPr>
          <p:cNvSpPr txBox="1"/>
          <p:nvPr/>
        </p:nvSpPr>
        <p:spPr>
          <a:xfrm>
            <a:off x="10651953" y="3256384"/>
            <a:ext cx="654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YES</a:t>
            </a:r>
          </a:p>
        </p:txBody>
      </p:sp>
      <p:sp>
        <p:nvSpPr>
          <p:cNvPr id="9" name="TextBox 8">
            <a:extLst>
              <a:ext uri="{FF2B5EF4-FFF2-40B4-BE49-F238E27FC236}">
                <a16:creationId xmlns:a16="http://schemas.microsoft.com/office/drawing/2014/main" id="{98257469-7CAF-70D0-B473-55BD33945E0E}"/>
              </a:ext>
            </a:extLst>
          </p:cNvPr>
          <p:cNvSpPr txBox="1"/>
          <p:nvPr/>
        </p:nvSpPr>
        <p:spPr>
          <a:xfrm>
            <a:off x="10628691" y="2079334"/>
            <a:ext cx="654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cxnSp>
        <p:nvCxnSpPr>
          <p:cNvPr id="12" name="Straight Connector 11">
            <a:extLst>
              <a:ext uri="{FF2B5EF4-FFF2-40B4-BE49-F238E27FC236}">
                <a16:creationId xmlns:a16="http://schemas.microsoft.com/office/drawing/2014/main" id="{42ECECEF-D34C-A39E-A031-05540ACC6948}"/>
              </a:ext>
            </a:extLst>
          </p:cNvPr>
          <p:cNvCxnSpPr>
            <a:cxnSpLocks/>
          </p:cNvCxnSpPr>
          <p:nvPr/>
        </p:nvCxnSpPr>
        <p:spPr>
          <a:xfrm flipV="1">
            <a:off x="10416721" y="3441050"/>
            <a:ext cx="283065" cy="10716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0376D-FF1A-C18C-92D5-8157E38A97C3}"/>
              </a:ext>
            </a:extLst>
          </p:cNvPr>
          <p:cNvCxnSpPr>
            <a:cxnSpLocks/>
          </p:cNvCxnSpPr>
          <p:nvPr/>
        </p:nvCxnSpPr>
        <p:spPr>
          <a:xfrm flipV="1">
            <a:off x="10404432" y="2264000"/>
            <a:ext cx="283065" cy="10716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FA78CA4-B39E-B8AF-5EF5-C50343B7FFE3}"/>
              </a:ext>
            </a:extLst>
          </p:cNvPr>
          <p:cNvSpPr txBox="1"/>
          <p:nvPr/>
        </p:nvSpPr>
        <p:spPr>
          <a:xfrm>
            <a:off x="6456069" y="437379"/>
            <a:ext cx="39567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spTree>
    <p:extLst>
      <p:ext uri="{BB962C8B-B14F-4D97-AF65-F5344CB8AC3E}">
        <p14:creationId xmlns:p14="http://schemas.microsoft.com/office/powerpoint/2010/main" val="1356371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00290"/>
        </p:xfrm>
        <a:graphic>
          <a:graphicData uri="http://schemas.openxmlformats.org/drawingml/2006/table">
            <a:tbl>
              <a:tblPr firstRow="1" bandRow="1">
                <a:tableStyleId>{7DF18680-E054-41AD-8BC1-D1AEF772440D}</a:tableStyleId>
              </a:tblPr>
              <a:tblGrid>
                <a:gridCol w="1183076">
                  <a:extLst>
                    <a:ext uri="{9D8B030D-6E8A-4147-A177-3AD203B41FA5}">
                      <a16:colId xmlns:a16="http://schemas.microsoft.com/office/drawing/2014/main" val="2305540444"/>
                    </a:ext>
                  </a:extLst>
                </a:gridCol>
                <a:gridCol w="1342138">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A9BBCAB1-D07E-F4D8-DBBF-148A39D7C23E}"/>
              </a:ext>
            </a:extLst>
          </p:cNvPr>
          <p:cNvSpPr txBox="1"/>
          <p:nvPr/>
        </p:nvSpPr>
        <p:spPr>
          <a:xfrm>
            <a:off x="6456069" y="457200"/>
            <a:ext cx="541541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0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Visualize the data.</a:t>
            </a:r>
          </a:p>
        </p:txBody>
      </p:sp>
      <p:pic>
        <p:nvPicPr>
          <p:cNvPr id="7" name="Picture 6">
            <a:extLst>
              <a:ext uri="{FF2B5EF4-FFF2-40B4-BE49-F238E27FC236}">
                <a16:creationId xmlns:a16="http://schemas.microsoft.com/office/drawing/2014/main" id="{48CBB7F6-4AE2-D82F-E33E-6691A7686B36}"/>
              </a:ext>
            </a:extLst>
          </p:cNvPr>
          <p:cNvPicPr>
            <a:picLocks noChangeAspect="1"/>
          </p:cNvPicPr>
          <p:nvPr/>
        </p:nvPicPr>
        <p:blipFill rotWithShape="1">
          <a:blip r:embed="rId3"/>
          <a:srcRect t="12358"/>
          <a:stretch/>
        </p:blipFill>
        <p:spPr>
          <a:xfrm>
            <a:off x="6540552" y="1968216"/>
            <a:ext cx="2480402" cy="3725255"/>
          </a:xfrm>
          <a:prstGeom prst="rect">
            <a:avLst/>
          </a:prstGeom>
        </p:spPr>
      </p:pic>
      <p:grpSp>
        <p:nvGrpSpPr>
          <p:cNvPr id="8" name="Group 7">
            <a:extLst>
              <a:ext uri="{FF2B5EF4-FFF2-40B4-BE49-F238E27FC236}">
                <a16:creationId xmlns:a16="http://schemas.microsoft.com/office/drawing/2014/main" id="{9F0B0C0A-30C5-E365-E75F-5CFF261962C7}"/>
              </a:ext>
            </a:extLst>
          </p:cNvPr>
          <p:cNvGrpSpPr/>
          <p:nvPr/>
        </p:nvGrpSpPr>
        <p:grpSpPr>
          <a:xfrm>
            <a:off x="9248196" y="1931296"/>
            <a:ext cx="2611357" cy="2121961"/>
            <a:chOff x="7423071" y="1533083"/>
            <a:chExt cx="3360859" cy="2730998"/>
          </a:xfrm>
        </p:grpSpPr>
        <p:pic>
          <p:nvPicPr>
            <p:cNvPr id="9" name="Picture 8">
              <a:extLst>
                <a:ext uri="{FF2B5EF4-FFF2-40B4-BE49-F238E27FC236}">
                  <a16:creationId xmlns:a16="http://schemas.microsoft.com/office/drawing/2014/main" id="{04DF86F5-01A5-CD80-FE69-A03650288504}"/>
                </a:ext>
              </a:extLst>
            </p:cNvPr>
            <p:cNvPicPr>
              <a:picLocks noChangeAspect="1"/>
            </p:cNvPicPr>
            <p:nvPr/>
          </p:nvPicPr>
          <p:blipFill rotWithShape="1">
            <a:blip r:embed="rId4"/>
            <a:srcRect t="53230"/>
            <a:stretch/>
          </p:blipFill>
          <p:spPr>
            <a:xfrm>
              <a:off x="7423071" y="1611343"/>
              <a:ext cx="3309846" cy="2652738"/>
            </a:xfrm>
            <a:prstGeom prst="rect">
              <a:avLst/>
            </a:prstGeom>
          </p:spPr>
        </p:pic>
        <p:sp>
          <p:nvSpPr>
            <p:cNvPr id="10" name="Rectangle 9">
              <a:extLst>
                <a:ext uri="{FF2B5EF4-FFF2-40B4-BE49-F238E27FC236}">
                  <a16:creationId xmlns:a16="http://schemas.microsoft.com/office/drawing/2014/main" id="{2E9AB00D-5ECC-9C0C-73D7-6A2C3B11CBF6}"/>
                </a:ext>
              </a:extLst>
            </p:cNvPr>
            <p:cNvSpPr/>
            <p:nvPr/>
          </p:nvSpPr>
          <p:spPr>
            <a:xfrm>
              <a:off x="8104909" y="1533083"/>
              <a:ext cx="2679021"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5F38DE3C-4C48-C3B0-7939-EA964019321E}"/>
              </a:ext>
            </a:extLst>
          </p:cNvPr>
          <p:cNvGrpSpPr/>
          <p:nvPr/>
        </p:nvGrpSpPr>
        <p:grpSpPr>
          <a:xfrm>
            <a:off x="9264160" y="4255835"/>
            <a:ext cx="2607325" cy="2197800"/>
            <a:chOff x="7618782" y="1574225"/>
            <a:chExt cx="2794000" cy="2355154"/>
          </a:xfrm>
        </p:grpSpPr>
        <p:pic>
          <p:nvPicPr>
            <p:cNvPr id="12" name="Picture 11">
              <a:extLst>
                <a:ext uri="{FF2B5EF4-FFF2-40B4-BE49-F238E27FC236}">
                  <a16:creationId xmlns:a16="http://schemas.microsoft.com/office/drawing/2014/main" id="{5297F92C-C697-CBEF-C9E4-79EF771BC830}"/>
                </a:ext>
              </a:extLst>
            </p:cNvPr>
            <p:cNvPicPr>
              <a:picLocks noChangeAspect="1"/>
            </p:cNvPicPr>
            <p:nvPr/>
          </p:nvPicPr>
          <p:blipFill rotWithShape="1">
            <a:blip r:embed="rId5"/>
            <a:srcRect t="53522"/>
            <a:stretch/>
          </p:blipFill>
          <p:spPr>
            <a:xfrm>
              <a:off x="7618782" y="1704036"/>
              <a:ext cx="2794000" cy="2225343"/>
            </a:xfrm>
            <a:prstGeom prst="rect">
              <a:avLst/>
            </a:prstGeom>
          </p:spPr>
        </p:pic>
        <p:sp>
          <p:nvSpPr>
            <p:cNvPr id="13" name="Rectangle 12">
              <a:extLst>
                <a:ext uri="{FF2B5EF4-FFF2-40B4-BE49-F238E27FC236}">
                  <a16:creationId xmlns:a16="http://schemas.microsoft.com/office/drawing/2014/main" id="{4C4CD1D9-F505-C883-11E4-068477FEE2B0}"/>
                </a:ext>
              </a:extLst>
            </p:cNvPr>
            <p:cNvSpPr/>
            <p:nvPr/>
          </p:nvSpPr>
          <p:spPr>
            <a:xfrm>
              <a:off x="8214014" y="1574225"/>
              <a:ext cx="2198767"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620EFFB2-8ABA-D198-E3EA-03DCF60C12FC}"/>
              </a:ext>
            </a:extLst>
          </p:cNvPr>
          <p:cNvSpPr txBox="1"/>
          <p:nvPr/>
        </p:nvSpPr>
        <p:spPr>
          <a:xfrm>
            <a:off x="9562566" y="4020696"/>
            <a:ext cx="23629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Mountainous</a:t>
            </a:r>
          </a:p>
        </p:txBody>
      </p:sp>
      <p:sp>
        <p:nvSpPr>
          <p:cNvPr id="4" name="TextBox 3">
            <a:extLst>
              <a:ext uri="{FF2B5EF4-FFF2-40B4-BE49-F238E27FC236}">
                <a16:creationId xmlns:a16="http://schemas.microsoft.com/office/drawing/2014/main" id="{F476158D-3001-944F-B30A-60ACE8B4485F}"/>
              </a:ext>
            </a:extLst>
          </p:cNvPr>
          <p:cNvSpPr txBox="1"/>
          <p:nvPr/>
        </p:nvSpPr>
        <p:spPr>
          <a:xfrm>
            <a:off x="6712876" y="1661431"/>
            <a:ext cx="23629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Coastal</a:t>
            </a:r>
          </a:p>
        </p:txBody>
      </p:sp>
      <p:sp>
        <p:nvSpPr>
          <p:cNvPr id="14" name="TextBox 13">
            <a:extLst>
              <a:ext uri="{FF2B5EF4-FFF2-40B4-BE49-F238E27FC236}">
                <a16:creationId xmlns:a16="http://schemas.microsoft.com/office/drawing/2014/main" id="{B11767F0-13B1-E19D-2022-70C805A75B6A}"/>
              </a:ext>
            </a:extLst>
          </p:cNvPr>
          <p:cNvSpPr txBox="1"/>
          <p:nvPr/>
        </p:nvSpPr>
        <p:spPr>
          <a:xfrm>
            <a:off x="9474930" y="1670376"/>
            <a:ext cx="23629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Inland</a:t>
            </a:r>
          </a:p>
        </p:txBody>
      </p:sp>
    </p:spTree>
    <p:extLst>
      <p:ext uri="{BB962C8B-B14F-4D97-AF65-F5344CB8AC3E}">
        <p14:creationId xmlns:p14="http://schemas.microsoft.com/office/powerpoint/2010/main" val="1135945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6BCD3-BFF2-8288-99EE-87A800EE0A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537B85-2BB6-2622-B55F-1A2B547EF629}"/>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CA1375CF-EDBD-F2C8-D60B-83CEF93F77D4}"/>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F7EE6477-CFFD-2CEE-6592-4023D29C7D1E}"/>
              </a:ext>
            </a:extLst>
          </p:cNvPr>
          <p:cNvGraphicFramePr>
            <a:graphicFrameLocks noGrp="1"/>
          </p:cNvGraphicFramePr>
          <p:nvPr/>
        </p:nvGraphicFramePr>
        <p:xfrm>
          <a:off x="543807" y="3250718"/>
          <a:ext cx="5368254" cy="2300290"/>
        </p:xfrm>
        <a:graphic>
          <a:graphicData uri="http://schemas.openxmlformats.org/drawingml/2006/table">
            <a:tbl>
              <a:tblPr firstRow="1" bandRow="1">
                <a:tableStyleId>{7DF18680-E054-41AD-8BC1-D1AEF772440D}</a:tableStyleId>
              </a:tblPr>
              <a:tblGrid>
                <a:gridCol w="1183076">
                  <a:extLst>
                    <a:ext uri="{9D8B030D-6E8A-4147-A177-3AD203B41FA5}">
                      <a16:colId xmlns:a16="http://schemas.microsoft.com/office/drawing/2014/main" val="2305540444"/>
                    </a:ext>
                  </a:extLst>
                </a:gridCol>
                <a:gridCol w="1342138">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B02DEC7A-813C-094D-32A9-D39834DDBFA2}"/>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26DA66C5-030F-11F7-37E9-499C889E88D3}"/>
              </a:ext>
            </a:extLst>
          </p:cNvPr>
          <p:cNvSpPr txBox="1"/>
          <p:nvPr/>
        </p:nvSpPr>
        <p:spPr>
          <a:xfrm>
            <a:off x="6456069" y="457200"/>
            <a:ext cx="5415417"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300" b="1" i="0" u="none" strike="noStrike" kern="1200" cap="none" spc="0" normalizeH="0" baseline="0" noProof="0" dirty="0">
                <a:ln>
                  <a:noFill/>
                </a:ln>
                <a:solidFill>
                  <a:srgbClr val="32363A"/>
                </a:solidFill>
                <a:effectLst/>
                <a:uLnTx/>
                <a:uFillTx/>
                <a:latin typeface="Aptos" panose="020B0004020202020204" pitchFamily="34" charset="0"/>
                <a:ea typeface="+mn-ea"/>
                <a:cs typeface="Cambay Devanagari" pitchFamily="2" charset="77"/>
              </a:rPr>
              <a:t>Which group of students had the highest percentage of “No” responses?</a:t>
            </a:r>
          </a:p>
        </p:txBody>
      </p:sp>
    </p:spTree>
    <p:extLst>
      <p:ext uri="{BB962C8B-B14F-4D97-AF65-F5344CB8AC3E}">
        <p14:creationId xmlns:p14="http://schemas.microsoft.com/office/powerpoint/2010/main" val="3071095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C09A2-5F8D-5C1B-9B94-790B740086A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80DC119-A7ED-6C91-AFA2-25144FC6BA5F}"/>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0F8E133F-D463-A9C8-9BBE-F8A562715EC3}"/>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1B906B57-64D0-C6BD-F6F3-2CFB728CA53E}"/>
              </a:ext>
            </a:extLst>
          </p:cNvPr>
          <p:cNvGraphicFramePr>
            <a:graphicFrameLocks noGrp="1"/>
          </p:cNvGraphicFramePr>
          <p:nvPr/>
        </p:nvGraphicFramePr>
        <p:xfrm>
          <a:off x="543807" y="3250718"/>
          <a:ext cx="5368254" cy="2300290"/>
        </p:xfrm>
        <a:graphic>
          <a:graphicData uri="http://schemas.openxmlformats.org/drawingml/2006/table">
            <a:tbl>
              <a:tblPr firstRow="1" bandRow="1">
                <a:tableStyleId>{7DF18680-E054-41AD-8BC1-D1AEF772440D}</a:tableStyleId>
              </a:tblPr>
              <a:tblGrid>
                <a:gridCol w="1183076">
                  <a:extLst>
                    <a:ext uri="{9D8B030D-6E8A-4147-A177-3AD203B41FA5}">
                      <a16:colId xmlns:a16="http://schemas.microsoft.com/office/drawing/2014/main" val="2305540444"/>
                    </a:ext>
                  </a:extLst>
                </a:gridCol>
                <a:gridCol w="1342138">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79695861-2E9F-DCE2-B4E2-88368EB7D366}"/>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E50337CD-052F-0560-7854-102081ECD45D}"/>
              </a:ext>
            </a:extLst>
          </p:cNvPr>
          <p:cNvSpPr txBox="1"/>
          <p:nvPr/>
        </p:nvSpPr>
        <p:spPr>
          <a:xfrm>
            <a:off x="6456069" y="457200"/>
            <a:ext cx="5415417"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300" b="1" i="0" u="none" strike="noStrike" kern="1200" cap="none" spc="0" normalizeH="0" baseline="0" noProof="0" dirty="0">
                <a:ln>
                  <a:noFill/>
                </a:ln>
                <a:solidFill>
                  <a:srgbClr val="32363A"/>
                </a:solidFill>
                <a:effectLst/>
                <a:uLnTx/>
                <a:uFillTx/>
                <a:latin typeface="Aptos" panose="020B0004020202020204" pitchFamily="34" charset="0"/>
                <a:ea typeface="+mn-ea"/>
                <a:cs typeface="Cambay Devanagari" pitchFamily="2" charset="77"/>
              </a:rPr>
              <a:t>Which group of students had the highest percentage of “No” responses?</a:t>
            </a:r>
          </a:p>
        </p:txBody>
      </p:sp>
      <p:graphicFrame>
        <p:nvGraphicFramePr>
          <p:cNvPr id="16" name="Chart 15">
            <a:extLst>
              <a:ext uri="{FF2B5EF4-FFF2-40B4-BE49-F238E27FC236}">
                <a16:creationId xmlns:a16="http://schemas.microsoft.com/office/drawing/2014/main" id="{47E35FF7-EF49-B4A8-637A-76D9C80BCC32}"/>
              </a:ext>
            </a:extLst>
          </p:cNvPr>
          <p:cNvGraphicFramePr/>
          <p:nvPr/>
        </p:nvGraphicFramePr>
        <p:xfrm>
          <a:off x="6406434" y="1319213"/>
          <a:ext cx="5437935" cy="4789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5921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0AA85-2E41-A176-5085-2C56F36BD5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3B6FFD-5CEA-3ED5-490F-CBDF5C8B13C2}"/>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A6BDADDD-A10A-96D9-A970-FE3DEC6749B8}"/>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54AAC0D4-D8D5-8B57-6D1B-EA99E71E5925}"/>
              </a:ext>
            </a:extLst>
          </p:cNvPr>
          <p:cNvGraphicFramePr>
            <a:graphicFrameLocks noGrp="1"/>
          </p:cNvGraphicFramePr>
          <p:nvPr/>
        </p:nvGraphicFramePr>
        <p:xfrm>
          <a:off x="543807" y="3250718"/>
          <a:ext cx="5368254" cy="2300290"/>
        </p:xfrm>
        <a:graphic>
          <a:graphicData uri="http://schemas.openxmlformats.org/drawingml/2006/table">
            <a:tbl>
              <a:tblPr firstRow="1" bandRow="1">
                <a:tableStyleId>{7DF18680-E054-41AD-8BC1-D1AEF772440D}</a:tableStyleId>
              </a:tblPr>
              <a:tblGrid>
                <a:gridCol w="1183076">
                  <a:extLst>
                    <a:ext uri="{9D8B030D-6E8A-4147-A177-3AD203B41FA5}">
                      <a16:colId xmlns:a16="http://schemas.microsoft.com/office/drawing/2014/main" val="2305540444"/>
                    </a:ext>
                  </a:extLst>
                </a:gridCol>
                <a:gridCol w="1342138">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8E9D91A3-9870-4B60-BE9F-38F96C34DDAD}"/>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4F5B8B56-22B0-37BB-E5F0-7A53142AB37B}"/>
              </a:ext>
            </a:extLst>
          </p:cNvPr>
          <p:cNvPicPr>
            <a:picLocks noChangeAspect="1"/>
          </p:cNvPicPr>
          <p:nvPr/>
        </p:nvPicPr>
        <p:blipFill rotWithShape="1">
          <a:blip r:embed="rId3"/>
          <a:srcRect t="12358"/>
          <a:stretch/>
        </p:blipFill>
        <p:spPr>
          <a:xfrm>
            <a:off x="6540552" y="1968216"/>
            <a:ext cx="2480402" cy="3725255"/>
          </a:xfrm>
          <a:prstGeom prst="rect">
            <a:avLst/>
          </a:prstGeom>
        </p:spPr>
      </p:pic>
      <p:grpSp>
        <p:nvGrpSpPr>
          <p:cNvPr id="8" name="Group 7">
            <a:extLst>
              <a:ext uri="{FF2B5EF4-FFF2-40B4-BE49-F238E27FC236}">
                <a16:creationId xmlns:a16="http://schemas.microsoft.com/office/drawing/2014/main" id="{CC915E11-0AA5-F6B4-555C-C37C6229C6DA}"/>
              </a:ext>
            </a:extLst>
          </p:cNvPr>
          <p:cNvGrpSpPr/>
          <p:nvPr/>
        </p:nvGrpSpPr>
        <p:grpSpPr>
          <a:xfrm>
            <a:off x="9248196" y="1931296"/>
            <a:ext cx="2611357" cy="2121961"/>
            <a:chOff x="7423071" y="1533083"/>
            <a:chExt cx="3360859" cy="2730998"/>
          </a:xfrm>
        </p:grpSpPr>
        <p:pic>
          <p:nvPicPr>
            <p:cNvPr id="9" name="Picture 8">
              <a:extLst>
                <a:ext uri="{FF2B5EF4-FFF2-40B4-BE49-F238E27FC236}">
                  <a16:creationId xmlns:a16="http://schemas.microsoft.com/office/drawing/2014/main" id="{6CA04DCE-3F1A-72DE-682E-56CD77BEEEA0}"/>
                </a:ext>
              </a:extLst>
            </p:cNvPr>
            <p:cNvPicPr>
              <a:picLocks noChangeAspect="1"/>
            </p:cNvPicPr>
            <p:nvPr/>
          </p:nvPicPr>
          <p:blipFill rotWithShape="1">
            <a:blip r:embed="rId4"/>
            <a:srcRect t="53230"/>
            <a:stretch/>
          </p:blipFill>
          <p:spPr>
            <a:xfrm>
              <a:off x="7423071" y="1611343"/>
              <a:ext cx="3309846" cy="2652738"/>
            </a:xfrm>
            <a:prstGeom prst="rect">
              <a:avLst/>
            </a:prstGeom>
          </p:spPr>
        </p:pic>
        <p:sp>
          <p:nvSpPr>
            <p:cNvPr id="10" name="Rectangle 9">
              <a:extLst>
                <a:ext uri="{FF2B5EF4-FFF2-40B4-BE49-F238E27FC236}">
                  <a16:creationId xmlns:a16="http://schemas.microsoft.com/office/drawing/2014/main" id="{F4F8CB91-F1C6-F694-C37B-60B2A99C0EC6}"/>
                </a:ext>
              </a:extLst>
            </p:cNvPr>
            <p:cNvSpPr/>
            <p:nvPr/>
          </p:nvSpPr>
          <p:spPr>
            <a:xfrm>
              <a:off x="8104909" y="1533083"/>
              <a:ext cx="2679021"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FBF7B866-E49F-A3A4-FEB9-E5148ADF834A}"/>
              </a:ext>
            </a:extLst>
          </p:cNvPr>
          <p:cNvGrpSpPr/>
          <p:nvPr/>
        </p:nvGrpSpPr>
        <p:grpSpPr>
          <a:xfrm>
            <a:off x="9264160" y="4255835"/>
            <a:ext cx="2607325" cy="2197800"/>
            <a:chOff x="7618782" y="1574225"/>
            <a:chExt cx="2794000" cy="2355154"/>
          </a:xfrm>
        </p:grpSpPr>
        <p:pic>
          <p:nvPicPr>
            <p:cNvPr id="12" name="Picture 11">
              <a:extLst>
                <a:ext uri="{FF2B5EF4-FFF2-40B4-BE49-F238E27FC236}">
                  <a16:creationId xmlns:a16="http://schemas.microsoft.com/office/drawing/2014/main" id="{24360571-1826-8795-00DB-C775A2451F64}"/>
                </a:ext>
              </a:extLst>
            </p:cNvPr>
            <p:cNvPicPr>
              <a:picLocks noChangeAspect="1"/>
            </p:cNvPicPr>
            <p:nvPr/>
          </p:nvPicPr>
          <p:blipFill rotWithShape="1">
            <a:blip r:embed="rId5"/>
            <a:srcRect t="53522"/>
            <a:stretch/>
          </p:blipFill>
          <p:spPr>
            <a:xfrm>
              <a:off x="7618782" y="1704036"/>
              <a:ext cx="2794000" cy="2225343"/>
            </a:xfrm>
            <a:prstGeom prst="rect">
              <a:avLst/>
            </a:prstGeom>
          </p:spPr>
        </p:pic>
        <p:sp>
          <p:nvSpPr>
            <p:cNvPr id="13" name="Rectangle 12">
              <a:extLst>
                <a:ext uri="{FF2B5EF4-FFF2-40B4-BE49-F238E27FC236}">
                  <a16:creationId xmlns:a16="http://schemas.microsoft.com/office/drawing/2014/main" id="{89C0C6B5-2658-8907-2933-D3F2C2C9B1BA}"/>
                </a:ext>
              </a:extLst>
            </p:cNvPr>
            <p:cNvSpPr/>
            <p:nvPr/>
          </p:nvSpPr>
          <p:spPr>
            <a:xfrm>
              <a:off x="8214014" y="1574225"/>
              <a:ext cx="2198767"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3705C36A-D6BF-8B05-6498-E5DA51EFA7B3}"/>
              </a:ext>
            </a:extLst>
          </p:cNvPr>
          <p:cNvSpPr txBox="1"/>
          <p:nvPr/>
        </p:nvSpPr>
        <p:spPr>
          <a:xfrm>
            <a:off x="9562566" y="4020696"/>
            <a:ext cx="23629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Mountainous</a:t>
            </a:r>
          </a:p>
        </p:txBody>
      </p:sp>
      <p:sp>
        <p:nvSpPr>
          <p:cNvPr id="4" name="TextBox 3">
            <a:extLst>
              <a:ext uri="{FF2B5EF4-FFF2-40B4-BE49-F238E27FC236}">
                <a16:creationId xmlns:a16="http://schemas.microsoft.com/office/drawing/2014/main" id="{4CD42BEC-5654-FB1B-6D8D-29C8797A6CC0}"/>
              </a:ext>
            </a:extLst>
          </p:cNvPr>
          <p:cNvSpPr txBox="1"/>
          <p:nvPr/>
        </p:nvSpPr>
        <p:spPr>
          <a:xfrm>
            <a:off x="6712876" y="1661431"/>
            <a:ext cx="23629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Coastal</a:t>
            </a:r>
          </a:p>
        </p:txBody>
      </p:sp>
      <p:sp>
        <p:nvSpPr>
          <p:cNvPr id="14" name="TextBox 13">
            <a:extLst>
              <a:ext uri="{FF2B5EF4-FFF2-40B4-BE49-F238E27FC236}">
                <a16:creationId xmlns:a16="http://schemas.microsoft.com/office/drawing/2014/main" id="{876FB2A5-3735-AECE-5E31-DA14D277772A}"/>
              </a:ext>
            </a:extLst>
          </p:cNvPr>
          <p:cNvSpPr txBox="1"/>
          <p:nvPr/>
        </p:nvSpPr>
        <p:spPr>
          <a:xfrm>
            <a:off x="9474930" y="1670376"/>
            <a:ext cx="23629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Inland</a:t>
            </a:r>
          </a:p>
        </p:txBody>
      </p:sp>
      <p:sp>
        <p:nvSpPr>
          <p:cNvPr id="16" name="TextBox 15">
            <a:extLst>
              <a:ext uri="{FF2B5EF4-FFF2-40B4-BE49-F238E27FC236}">
                <a16:creationId xmlns:a16="http://schemas.microsoft.com/office/drawing/2014/main" id="{A56D0423-C9FD-309F-444D-74722FB0056A}"/>
              </a:ext>
            </a:extLst>
          </p:cNvPr>
          <p:cNvSpPr txBox="1"/>
          <p:nvPr/>
        </p:nvSpPr>
        <p:spPr>
          <a:xfrm>
            <a:off x="6456069" y="457200"/>
            <a:ext cx="5415417"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300" b="1" i="0" u="none" strike="noStrike" kern="1200" cap="none" spc="0" normalizeH="0" baseline="0" noProof="0" dirty="0">
                <a:ln>
                  <a:noFill/>
                </a:ln>
                <a:solidFill>
                  <a:srgbClr val="32363A"/>
                </a:solidFill>
                <a:effectLst/>
                <a:uLnTx/>
                <a:uFillTx/>
                <a:latin typeface="Aptos" panose="020B0004020202020204" pitchFamily="34" charset="0"/>
                <a:ea typeface="+mn-ea"/>
                <a:cs typeface="Cambay Devanagari" pitchFamily="2" charset="77"/>
              </a:rPr>
              <a:t>Which group of students had the highest percentage of “No” responses?</a:t>
            </a:r>
          </a:p>
        </p:txBody>
      </p:sp>
    </p:spTree>
    <p:extLst>
      <p:ext uri="{BB962C8B-B14F-4D97-AF65-F5344CB8AC3E}">
        <p14:creationId xmlns:p14="http://schemas.microsoft.com/office/powerpoint/2010/main" val="354481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AA4D-4B88-7B45-8E5E-C672C2D41A5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A3EEA38-AC53-B285-3945-EDD04947048B}"/>
              </a:ext>
            </a:extLst>
          </p:cNvPr>
          <p:cNvSpPr>
            <a:spLocks noGrp="1"/>
          </p:cNvSpPr>
          <p:nvPr>
            <p:ph idx="1"/>
          </p:nvPr>
        </p:nvSpPr>
        <p:spPr/>
        <p:txBody>
          <a:bodyPr/>
          <a:lstStyle/>
          <a:p>
            <a:r>
              <a:rPr lang="en-US" dirty="0"/>
              <a:t>Identify common graphs used for categorical data</a:t>
            </a:r>
          </a:p>
          <a:p>
            <a:r>
              <a:rPr lang="en-US" dirty="0"/>
              <a:t>Select the appropriate type of graph for data</a:t>
            </a:r>
          </a:p>
        </p:txBody>
      </p:sp>
    </p:spTree>
    <p:extLst>
      <p:ext uri="{BB962C8B-B14F-4D97-AF65-F5344CB8AC3E}">
        <p14:creationId xmlns:p14="http://schemas.microsoft.com/office/powerpoint/2010/main" val="2120056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334E-C2A1-CAB4-5A71-88D7594A8B55}"/>
              </a:ext>
            </a:extLst>
          </p:cNvPr>
          <p:cNvSpPr/>
          <p:nvPr/>
        </p:nvSpPr>
        <p:spPr>
          <a:xfrm>
            <a:off x="190482" y="390525"/>
            <a:ext cx="5920940" cy="5896609"/>
          </a:xfrm>
          <a:prstGeom prst="rect">
            <a:avLst/>
          </a:prstGeom>
          <a:solidFill>
            <a:schemeClr val="bg2">
              <a:alpha val="309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B7716CCC-99CC-C40C-C916-D8D2C9AD39A2}"/>
              </a:ext>
            </a:extLst>
          </p:cNvPr>
          <p:cNvCxnSpPr>
            <a:cxnSpLocks/>
          </p:cNvCxnSpPr>
          <p:nvPr/>
        </p:nvCxnSpPr>
        <p:spPr>
          <a:xfrm>
            <a:off x="6283745" y="457200"/>
            <a:ext cx="0" cy="57737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11">
            <a:extLst>
              <a:ext uri="{FF2B5EF4-FFF2-40B4-BE49-F238E27FC236}">
                <a16:creationId xmlns:a16="http://schemas.microsoft.com/office/drawing/2014/main" id="{22CC2906-C4F1-0FCC-B1BA-B61EA2C2F727}"/>
              </a:ext>
            </a:extLst>
          </p:cNvPr>
          <p:cNvGraphicFramePr>
            <a:graphicFrameLocks noGrp="1"/>
          </p:cNvGraphicFramePr>
          <p:nvPr/>
        </p:nvGraphicFramePr>
        <p:xfrm>
          <a:off x="543807" y="3250718"/>
          <a:ext cx="5368254" cy="2300290"/>
        </p:xfrm>
        <a:graphic>
          <a:graphicData uri="http://schemas.openxmlformats.org/drawingml/2006/table">
            <a:tbl>
              <a:tblPr firstRow="1" bandRow="1">
                <a:tableStyleId>{7DF18680-E054-41AD-8BC1-D1AEF772440D}</a:tableStyleId>
              </a:tblPr>
              <a:tblGrid>
                <a:gridCol w="1183076">
                  <a:extLst>
                    <a:ext uri="{9D8B030D-6E8A-4147-A177-3AD203B41FA5}">
                      <a16:colId xmlns:a16="http://schemas.microsoft.com/office/drawing/2014/main" val="2305540444"/>
                    </a:ext>
                  </a:extLst>
                </a:gridCol>
                <a:gridCol w="1342138">
                  <a:extLst>
                    <a:ext uri="{9D8B030D-6E8A-4147-A177-3AD203B41FA5}">
                      <a16:colId xmlns:a16="http://schemas.microsoft.com/office/drawing/2014/main" val="1905815568"/>
                    </a:ext>
                  </a:extLst>
                </a:gridCol>
                <a:gridCol w="1240220">
                  <a:extLst>
                    <a:ext uri="{9D8B030D-6E8A-4147-A177-3AD203B41FA5}">
                      <a16:colId xmlns:a16="http://schemas.microsoft.com/office/drawing/2014/main" val="1733372777"/>
                    </a:ext>
                  </a:extLst>
                </a:gridCol>
                <a:gridCol w="1602820">
                  <a:extLst>
                    <a:ext uri="{9D8B030D-6E8A-4147-A177-3AD203B41FA5}">
                      <a16:colId xmlns:a16="http://schemas.microsoft.com/office/drawing/2014/main" val="4268148387"/>
                    </a:ext>
                  </a:extLst>
                </a:gridCol>
              </a:tblGrid>
              <a:tr h="568230">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Response</a:t>
                      </a:r>
                    </a:p>
                  </a:txBody>
                  <a:tcPr anchor="ctr"/>
                </a:tc>
                <a:tc gridSpan="3">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Areas of Residence</a:t>
                      </a:r>
                    </a:p>
                  </a:txBody>
                  <a:tcPr anchor="ct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205472"/>
                  </a:ext>
                </a:extLst>
              </a:tr>
              <a:tr h="568230">
                <a:tc>
                  <a:txBody>
                    <a:bodyPr/>
                    <a:lstStyle/>
                    <a:p>
                      <a:pPr algn="l"/>
                      <a:endParaRPr lang="en-US" sz="1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Coastal</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Inland</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Mountainous</a:t>
                      </a:r>
                    </a:p>
                  </a:txBody>
                  <a:tcPr anchor="ctr"/>
                </a:tc>
                <a:extLst>
                  <a:ext uri="{0D108BD9-81ED-4DB2-BD59-A6C34878D82A}">
                    <a16:rowId xmlns:a16="http://schemas.microsoft.com/office/drawing/2014/main" val="2929892055"/>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Yes</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15</a:t>
                      </a:r>
                    </a:p>
                  </a:txBody>
                  <a:tcPr anchor="ctr"/>
                </a:tc>
                <a:extLst>
                  <a:ext uri="{0D108BD9-81ED-4DB2-BD59-A6C34878D82A}">
                    <a16:rowId xmlns:a16="http://schemas.microsoft.com/office/drawing/2014/main" val="2679923348"/>
                  </a:ext>
                </a:extLst>
              </a:tr>
              <a:tr h="581915">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75</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35</a:t>
                      </a:r>
                    </a:p>
                  </a:txBody>
                  <a:tcPr anchor="ctr"/>
                </a:tc>
                <a:extLst>
                  <a:ext uri="{0D108BD9-81ED-4DB2-BD59-A6C34878D82A}">
                    <a16:rowId xmlns:a16="http://schemas.microsoft.com/office/drawing/2014/main" val="4231745909"/>
                  </a:ext>
                </a:extLst>
              </a:tr>
            </a:tbl>
          </a:graphicData>
        </a:graphic>
      </p:graphicFrame>
      <p:sp>
        <p:nvSpPr>
          <p:cNvPr id="6" name="TextBox 5">
            <a:extLst>
              <a:ext uri="{FF2B5EF4-FFF2-40B4-BE49-F238E27FC236}">
                <a16:creationId xmlns:a16="http://schemas.microsoft.com/office/drawing/2014/main" id="{0228389C-BDC0-0945-7112-C76AFC9561AB}"/>
              </a:ext>
            </a:extLst>
          </p:cNvPr>
          <p:cNvSpPr txBox="1"/>
          <p:nvPr/>
        </p:nvSpPr>
        <p:spPr>
          <a:xfrm>
            <a:off x="593489" y="998720"/>
            <a:ext cx="55896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survey asked people,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ea typeface="+mn-ea"/>
                <a:cs typeface="Times New Roman" panose="02020603050405020304" pitchFamily="18" charset="0"/>
              </a:rPr>
              <a:t>Have you experienced extreme weather conditions (e.g., hurricane, tornado, flood, or extreme heatwave) in your area </a:t>
            </a:r>
            <a:r>
              <a:rPr kumimoji="0" lang="en-US" sz="2400" b="0" i="0" u="none" strike="noStrike" kern="1200" cap="none" spc="0" normalizeH="0" baseline="0" noProof="0" dirty="0">
                <a:ln>
                  <a:noFill/>
                </a:ln>
                <a:solidFill>
                  <a:srgbClr val="0F0F0F"/>
                </a:solidFill>
                <a:effectLst/>
                <a:uLnTx/>
                <a:uFillTx/>
                <a:latin typeface="Times New Roman" panose="02020603050405020304" pitchFamily="18" charset="0"/>
                <a:cs typeface="Times New Roman" panose="02020603050405020304" pitchFamily="18" charset="0"/>
              </a:rPr>
              <a:t>in the last year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48CBB7F6-4AE2-D82F-E33E-6691A7686B36}"/>
              </a:ext>
            </a:extLst>
          </p:cNvPr>
          <p:cNvPicPr>
            <a:picLocks noChangeAspect="1"/>
          </p:cNvPicPr>
          <p:nvPr/>
        </p:nvPicPr>
        <p:blipFill rotWithShape="1">
          <a:blip r:embed="rId3"/>
          <a:srcRect t="12358"/>
          <a:stretch/>
        </p:blipFill>
        <p:spPr>
          <a:xfrm>
            <a:off x="6540552" y="1968216"/>
            <a:ext cx="2480402" cy="3725255"/>
          </a:xfrm>
          <a:prstGeom prst="rect">
            <a:avLst/>
          </a:prstGeom>
        </p:spPr>
      </p:pic>
      <p:grpSp>
        <p:nvGrpSpPr>
          <p:cNvPr id="8" name="Group 7">
            <a:extLst>
              <a:ext uri="{FF2B5EF4-FFF2-40B4-BE49-F238E27FC236}">
                <a16:creationId xmlns:a16="http://schemas.microsoft.com/office/drawing/2014/main" id="{9F0B0C0A-30C5-E365-E75F-5CFF261962C7}"/>
              </a:ext>
            </a:extLst>
          </p:cNvPr>
          <p:cNvGrpSpPr/>
          <p:nvPr/>
        </p:nvGrpSpPr>
        <p:grpSpPr>
          <a:xfrm>
            <a:off x="9248196" y="1931296"/>
            <a:ext cx="2611357" cy="2121961"/>
            <a:chOff x="7423071" y="1533083"/>
            <a:chExt cx="3360859" cy="2730998"/>
          </a:xfrm>
        </p:grpSpPr>
        <p:pic>
          <p:nvPicPr>
            <p:cNvPr id="9" name="Picture 8">
              <a:extLst>
                <a:ext uri="{FF2B5EF4-FFF2-40B4-BE49-F238E27FC236}">
                  <a16:creationId xmlns:a16="http://schemas.microsoft.com/office/drawing/2014/main" id="{04DF86F5-01A5-CD80-FE69-A03650288504}"/>
                </a:ext>
              </a:extLst>
            </p:cNvPr>
            <p:cNvPicPr>
              <a:picLocks noChangeAspect="1"/>
            </p:cNvPicPr>
            <p:nvPr/>
          </p:nvPicPr>
          <p:blipFill rotWithShape="1">
            <a:blip r:embed="rId4"/>
            <a:srcRect t="53230"/>
            <a:stretch/>
          </p:blipFill>
          <p:spPr>
            <a:xfrm>
              <a:off x="7423071" y="1611343"/>
              <a:ext cx="3309846" cy="2652738"/>
            </a:xfrm>
            <a:prstGeom prst="rect">
              <a:avLst/>
            </a:prstGeom>
          </p:spPr>
        </p:pic>
        <p:sp>
          <p:nvSpPr>
            <p:cNvPr id="10" name="Rectangle 9">
              <a:extLst>
                <a:ext uri="{FF2B5EF4-FFF2-40B4-BE49-F238E27FC236}">
                  <a16:creationId xmlns:a16="http://schemas.microsoft.com/office/drawing/2014/main" id="{2E9AB00D-5ECC-9C0C-73D7-6A2C3B11CBF6}"/>
                </a:ext>
              </a:extLst>
            </p:cNvPr>
            <p:cNvSpPr/>
            <p:nvPr/>
          </p:nvSpPr>
          <p:spPr>
            <a:xfrm>
              <a:off x="8104909" y="1533083"/>
              <a:ext cx="2679021"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5F38DE3C-4C48-C3B0-7939-EA964019321E}"/>
              </a:ext>
            </a:extLst>
          </p:cNvPr>
          <p:cNvGrpSpPr/>
          <p:nvPr/>
        </p:nvGrpSpPr>
        <p:grpSpPr>
          <a:xfrm>
            <a:off x="9264160" y="4255835"/>
            <a:ext cx="2607325" cy="2197800"/>
            <a:chOff x="7618782" y="1574225"/>
            <a:chExt cx="2794000" cy="2355154"/>
          </a:xfrm>
        </p:grpSpPr>
        <p:pic>
          <p:nvPicPr>
            <p:cNvPr id="12" name="Picture 11">
              <a:extLst>
                <a:ext uri="{FF2B5EF4-FFF2-40B4-BE49-F238E27FC236}">
                  <a16:creationId xmlns:a16="http://schemas.microsoft.com/office/drawing/2014/main" id="{5297F92C-C697-CBEF-C9E4-79EF771BC830}"/>
                </a:ext>
              </a:extLst>
            </p:cNvPr>
            <p:cNvPicPr>
              <a:picLocks noChangeAspect="1"/>
            </p:cNvPicPr>
            <p:nvPr/>
          </p:nvPicPr>
          <p:blipFill rotWithShape="1">
            <a:blip r:embed="rId5"/>
            <a:srcRect t="53522"/>
            <a:stretch/>
          </p:blipFill>
          <p:spPr>
            <a:xfrm>
              <a:off x="7618782" y="1704036"/>
              <a:ext cx="2794000" cy="2225343"/>
            </a:xfrm>
            <a:prstGeom prst="rect">
              <a:avLst/>
            </a:prstGeom>
          </p:spPr>
        </p:pic>
        <p:sp>
          <p:nvSpPr>
            <p:cNvPr id="13" name="Rectangle 12">
              <a:extLst>
                <a:ext uri="{FF2B5EF4-FFF2-40B4-BE49-F238E27FC236}">
                  <a16:creationId xmlns:a16="http://schemas.microsoft.com/office/drawing/2014/main" id="{4C4CD1D9-F505-C883-11E4-068477FEE2B0}"/>
                </a:ext>
              </a:extLst>
            </p:cNvPr>
            <p:cNvSpPr/>
            <p:nvPr/>
          </p:nvSpPr>
          <p:spPr>
            <a:xfrm>
              <a:off x="8214014" y="1574225"/>
              <a:ext cx="2198767"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620EFFB2-8ABA-D198-E3EA-03DCF60C12FC}"/>
              </a:ext>
            </a:extLst>
          </p:cNvPr>
          <p:cNvSpPr txBox="1"/>
          <p:nvPr/>
        </p:nvSpPr>
        <p:spPr>
          <a:xfrm>
            <a:off x="9562566" y="4020696"/>
            <a:ext cx="23629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Mountainous</a:t>
            </a:r>
          </a:p>
        </p:txBody>
      </p:sp>
      <p:sp>
        <p:nvSpPr>
          <p:cNvPr id="4" name="TextBox 3">
            <a:extLst>
              <a:ext uri="{FF2B5EF4-FFF2-40B4-BE49-F238E27FC236}">
                <a16:creationId xmlns:a16="http://schemas.microsoft.com/office/drawing/2014/main" id="{F476158D-3001-944F-B30A-60ACE8B4485F}"/>
              </a:ext>
            </a:extLst>
          </p:cNvPr>
          <p:cNvSpPr txBox="1"/>
          <p:nvPr/>
        </p:nvSpPr>
        <p:spPr>
          <a:xfrm>
            <a:off x="6712876" y="1661431"/>
            <a:ext cx="23629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Coastal</a:t>
            </a:r>
          </a:p>
        </p:txBody>
      </p:sp>
      <p:sp>
        <p:nvSpPr>
          <p:cNvPr id="14" name="TextBox 13">
            <a:extLst>
              <a:ext uri="{FF2B5EF4-FFF2-40B4-BE49-F238E27FC236}">
                <a16:creationId xmlns:a16="http://schemas.microsoft.com/office/drawing/2014/main" id="{B11767F0-13B1-E19D-2022-70C805A75B6A}"/>
              </a:ext>
            </a:extLst>
          </p:cNvPr>
          <p:cNvSpPr txBox="1"/>
          <p:nvPr/>
        </p:nvSpPr>
        <p:spPr>
          <a:xfrm>
            <a:off x="9474930" y="1670376"/>
            <a:ext cx="23629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Cambay Devanagari" pitchFamily="2" charset="77"/>
              </a:rPr>
              <a:t>Inland</a:t>
            </a:r>
          </a:p>
        </p:txBody>
      </p:sp>
      <p:sp>
        <p:nvSpPr>
          <p:cNvPr id="16" name="Frame 15">
            <a:extLst>
              <a:ext uri="{FF2B5EF4-FFF2-40B4-BE49-F238E27FC236}">
                <a16:creationId xmlns:a16="http://schemas.microsoft.com/office/drawing/2014/main" id="{639BCC6E-CE48-13E3-B37D-3F6B45BCC01E}"/>
              </a:ext>
            </a:extLst>
          </p:cNvPr>
          <p:cNvSpPr/>
          <p:nvPr/>
        </p:nvSpPr>
        <p:spPr>
          <a:xfrm>
            <a:off x="6456069" y="1661432"/>
            <a:ext cx="2808091" cy="4144458"/>
          </a:xfrm>
          <a:prstGeom prst="frame">
            <a:avLst>
              <a:gd name="adj1" fmla="val 190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E01599D-8357-A253-341C-56825B616D42}"/>
              </a:ext>
            </a:extLst>
          </p:cNvPr>
          <p:cNvSpPr txBox="1"/>
          <p:nvPr/>
        </p:nvSpPr>
        <p:spPr>
          <a:xfrm>
            <a:off x="6456069" y="457200"/>
            <a:ext cx="5415417"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300" b="1" i="0" u="none" strike="noStrike" kern="1200" cap="none" spc="0" normalizeH="0" baseline="0" noProof="0" dirty="0">
                <a:ln>
                  <a:noFill/>
                </a:ln>
                <a:solidFill>
                  <a:srgbClr val="32363A"/>
                </a:solidFill>
                <a:effectLst/>
                <a:uLnTx/>
                <a:uFillTx/>
                <a:latin typeface="Aptos" panose="020B0004020202020204" pitchFamily="34" charset="0"/>
                <a:ea typeface="+mn-ea"/>
                <a:cs typeface="Cambay Devanagari" pitchFamily="2" charset="77"/>
              </a:rPr>
              <a:t>Which group of students had the highest percentage of “No” responses?</a:t>
            </a:r>
          </a:p>
        </p:txBody>
      </p:sp>
    </p:spTree>
    <p:extLst>
      <p:ext uri="{BB962C8B-B14F-4D97-AF65-F5344CB8AC3E}">
        <p14:creationId xmlns:p14="http://schemas.microsoft.com/office/powerpoint/2010/main" val="3110528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85812C18-8A0E-17FB-AF99-723B95AF9DA6}"/>
              </a:ext>
            </a:extLst>
          </p:cNvPr>
          <p:cNvGrpSpPr/>
          <p:nvPr/>
        </p:nvGrpSpPr>
        <p:grpSpPr>
          <a:xfrm>
            <a:off x="0" y="-634253"/>
            <a:ext cx="18288143" cy="10751281"/>
            <a:chOff x="0" y="0"/>
            <a:chExt cx="24384191" cy="14335042"/>
          </a:xfrm>
        </p:grpSpPr>
        <p:pic>
          <p:nvPicPr>
            <p:cNvPr id="7" name="Picture 3">
              <a:extLst>
                <a:ext uri="{FF2B5EF4-FFF2-40B4-BE49-F238E27FC236}">
                  <a16:creationId xmlns:a16="http://schemas.microsoft.com/office/drawing/2014/main" id="{2C7D4BDC-28A0-FCB6-E450-400068A5514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 y="0"/>
              <a:ext cx="2250311" cy="2250311"/>
            </a:xfrm>
            <a:prstGeom prst="rect">
              <a:avLst/>
            </a:prstGeom>
          </p:spPr>
        </p:pic>
        <p:pic>
          <p:nvPicPr>
            <p:cNvPr id="8" name="Picture 4">
              <a:extLst>
                <a:ext uri="{FF2B5EF4-FFF2-40B4-BE49-F238E27FC236}">
                  <a16:creationId xmlns:a16="http://schemas.microsoft.com/office/drawing/2014/main" id="{9F3FA101-12C0-8E25-53C4-8E435669A2FE}"/>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024407" y="0"/>
              <a:ext cx="2250311" cy="2250311"/>
            </a:xfrm>
            <a:prstGeom prst="rect">
              <a:avLst/>
            </a:prstGeom>
          </p:spPr>
        </p:pic>
        <p:pic>
          <p:nvPicPr>
            <p:cNvPr id="9" name="Picture 5">
              <a:extLst>
                <a:ext uri="{FF2B5EF4-FFF2-40B4-BE49-F238E27FC236}">
                  <a16:creationId xmlns:a16="http://schemas.microsoft.com/office/drawing/2014/main" id="{0A85500F-231A-E121-73C9-2054895FB9F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30356" y="0"/>
              <a:ext cx="2250311" cy="2250311"/>
            </a:xfrm>
            <a:prstGeom prst="rect">
              <a:avLst/>
            </a:prstGeom>
          </p:spPr>
        </p:pic>
        <p:pic>
          <p:nvPicPr>
            <p:cNvPr id="10" name="Picture 6">
              <a:extLst>
                <a:ext uri="{FF2B5EF4-FFF2-40B4-BE49-F238E27FC236}">
                  <a16:creationId xmlns:a16="http://schemas.microsoft.com/office/drawing/2014/main" id="{7E0F70A0-FE89-A67E-6081-1FA34F7DE2D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054699" y="0"/>
              <a:ext cx="2250311" cy="2250311"/>
            </a:xfrm>
            <a:prstGeom prst="rect">
              <a:avLst/>
            </a:prstGeom>
          </p:spPr>
        </p:pic>
        <p:pic>
          <p:nvPicPr>
            <p:cNvPr id="11" name="Picture 7">
              <a:extLst>
                <a:ext uri="{FF2B5EF4-FFF2-40B4-BE49-F238E27FC236}">
                  <a16:creationId xmlns:a16="http://schemas.microsoft.com/office/drawing/2014/main" id="{5CEBA5F8-0944-5266-2E42-369F6813EA9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58989" y="0"/>
              <a:ext cx="2250311" cy="2250311"/>
            </a:xfrm>
            <a:prstGeom prst="rect">
              <a:avLst/>
            </a:prstGeom>
          </p:spPr>
        </p:pic>
        <p:pic>
          <p:nvPicPr>
            <p:cNvPr id="12" name="Picture 8">
              <a:extLst>
                <a:ext uri="{FF2B5EF4-FFF2-40B4-BE49-F238E27FC236}">
                  <a16:creationId xmlns:a16="http://schemas.microsoft.com/office/drawing/2014/main" id="{6C7229F6-5C1D-CD49-C104-DA460593DB3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083333" y="0"/>
              <a:ext cx="2250311" cy="2250311"/>
            </a:xfrm>
            <a:prstGeom prst="rect">
              <a:avLst/>
            </a:prstGeom>
          </p:spPr>
        </p:pic>
        <p:pic>
          <p:nvPicPr>
            <p:cNvPr id="13" name="Picture 9">
              <a:extLst>
                <a:ext uri="{FF2B5EF4-FFF2-40B4-BE49-F238E27FC236}">
                  <a16:creationId xmlns:a16="http://schemas.microsoft.com/office/drawing/2014/main" id="{23C12BCA-9A45-CB5F-7241-DD67D8E9F87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89282" y="0"/>
              <a:ext cx="2250311" cy="2250311"/>
            </a:xfrm>
            <a:prstGeom prst="rect">
              <a:avLst/>
            </a:prstGeom>
          </p:spPr>
        </p:pic>
        <p:pic>
          <p:nvPicPr>
            <p:cNvPr id="14" name="Picture 10">
              <a:extLst>
                <a:ext uri="{FF2B5EF4-FFF2-40B4-BE49-F238E27FC236}">
                  <a16:creationId xmlns:a16="http://schemas.microsoft.com/office/drawing/2014/main" id="{A03A6436-31C9-5A3A-403C-E9F4C4868C7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113625" y="0"/>
              <a:ext cx="2250311" cy="2250311"/>
            </a:xfrm>
            <a:prstGeom prst="rect">
              <a:avLst/>
            </a:prstGeom>
          </p:spPr>
        </p:pic>
        <p:pic>
          <p:nvPicPr>
            <p:cNvPr id="15" name="Picture 11">
              <a:extLst>
                <a:ext uri="{FF2B5EF4-FFF2-40B4-BE49-F238E27FC236}">
                  <a16:creationId xmlns:a16="http://schemas.microsoft.com/office/drawing/2014/main" id="{281112EB-310D-6509-C308-DA314B7B14B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79117" y="0"/>
              <a:ext cx="2250311" cy="2250311"/>
            </a:xfrm>
            <a:prstGeom prst="rect">
              <a:avLst/>
            </a:prstGeom>
          </p:spPr>
        </p:pic>
        <p:pic>
          <p:nvPicPr>
            <p:cNvPr id="16" name="Picture 12">
              <a:extLst>
                <a:ext uri="{FF2B5EF4-FFF2-40B4-BE49-F238E27FC236}">
                  <a16:creationId xmlns:a16="http://schemas.microsoft.com/office/drawing/2014/main" id="{468C8C78-375F-F421-AB70-4EBD6F06773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8103460" y="0"/>
              <a:ext cx="2250311" cy="2250311"/>
            </a:xfrm>
            <a:prstGeom prst="rect">
              <a:avLst/>
            </a:prstGeom>
          </p:spPr>
        </p:pic>
        <p:pic>
          <p:nvPicPr>
            <p:cNvPr id="17" name="Picture 13">
              <a:extLst>
                <a:ext uri="{FF2B5EF4-FFF2-40B4-BE49-F238E27FC236}">
                  <a16:creationId xmlns:a16="http://schemas.microsoft.com/office/drawing/2014/main" id="{ED54706D-9AB6-BE42-2EDD-2B6FD358690C}"/>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109409" y="0"/>
              <a:ext cx="2250311" cy="2250311"/>
            </a:xfrm>
            <a:prstGeom prst="rect">
              <a:avLst/>
            </a:prstGeom>
          </p:spPr>
        </p:pic>
        <p:pic>
          <p:nvPicPr>
            <p:cNvPr id="18" name="Picture 14">
              <a:extLst>
                <a:ext uri="{FF2B5EF4-FFF2-40B4-BE49-F238E27FC236}">
                  <a16:creationId xmlns:a16="http://schemas.microsoft.com/office/drawing/2014/main" id="{C7260BF1-DC39-C026-4B0C-004EA2B969A0}"/>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2133753" y="0"/>
              <a:ext cx="2250311" cy="2250311"/>
            </a:xfrm>
            <a:prstGeom prst="rect">
              <a:avLst/>
            </a:prstGeom>
          </p:spPr>
        </p:pic>
        <p:pic>
          <p:nvPicPr>
            <p:cNvPr id="19" name="Picture 15">
              <a:extLst>
                <a:ext uri="{FF2B5EF4-FFF2-40B4-BE49-F238E27FC236}">
                  <a16:creationId xmlns:a16="http://schemas.microsoft.com/office/drawing/2014/main" id="{57F9CAD6-6238-FEA1-4764-6E15A1C6AE3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2133753" y="2020476"/>
              <a:ext cx="2250311" cy="2250311"/>
            </a:xfrm>
            <a:prstGeom prst="rect">
              <a:avLst/>
            </a:prstGeom>
          </p:spPr>
        </p:pic>
        <p:pic>
          <p:nvPicPr>
            <p:cNvPr id="20" name="Picture 16">
              <a:extLst>
                <a:ext uri="{FF2B5EF4-FFF2-40B4-BE49-F238E27FC236}">
                  <a16:creationId xmlns:a16="http://schemas.microsoft.com/office/drawing/2014/main" id="{14FBA2A8-EFFC-468B-F7C3-A7CFCBD39A6A}"/>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20109409" y="2020476"/>
              <a:ext cx="2250311" cy="2250311"/>
            </a:xfrm>
            <a:prstGeom prst="rect">
              <a:avLst/>
            </a:prstGeom>
          </p:spPr>
        </p:pic>
        <p:pic>
          <p:nvPicPr>
            <p:cNvPr id="21" name="Picture 17">
              <a:extLst>
                <a:ext uri="{FF2B5EF4-FFF2-40B4-BE49-F238E27FC236}">
                  <a16:creationId xmlns:a16="http://schemas.microsoft.com/office/drawing/2014/main" id="{36A4711B-694D-950D-D256-6E124F3B269A}"/>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6079117" y="2020476"/>
              <a:ext cx="2250311" cy="2250311"/>
            </a:xfrm>
            <a:prstGeom prst="rect">
              <a:avLst/>
            </a:prstGeom>
          </p:spPr>
        </p:pic>
        <p:pic>
          <p:nvPicPr>
            <p:cNvPr id="22" name="Picture 18">
              <a:extLst>
                <a:ext uri="{FF2B5EF4-FFF2-40B4-BE49-F238E27FC236}">
                  <a16:creationId xmlns:a16="http://schemas.microsoft.com/office/drawing/2014/main" id="{55C0F601-FE52-250C-F018-D017CBD8663D}"/>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126325" y="2020476"/>
              <a:ext cx="2250311" cy="2250311"/>
            </a:xfrm>
            <a:prstGeom prst="rect">
              <a:avLst/>
            </a:prstGeom>
          </p:spPr>
        </p:pic>
        <p:pic>
          <p:nvPicPr>
            <p:cNvPr id="23" name="Picture 19">
              <a:extLst>
                <a:ext uri="{FF2B5EF4-FFF2-40B4-BE49-F238E27FC236}">
                  <a16:creationId xmlns:a16="http://schemas.microsoft.com/office/drawing/2014/main" id="{E9E6C884-EF90-CF29-E42A-9DEC5856D7C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2101982" y="2020476"/>
              <a:ext cx="2250311" cy="2250311"/>
            </a:xfrm>
            <a:prstGeom prst="rect">
              <a:avLst/>
            </a:prstGeom>
          </p:spPr>
        </p:pic>
        <p:pic>
          <p:nvPicPr>
            <p:cNvPr id="24" name="Picture 20">
              <a:extLst>
                <a:ext uri="{FF2B5EF4-FFF2-40B4-BE49-F238E27FC236}">
                  <a16:creationId xmlns:a16="http://schemas.microsoft.com/office/drawing/2014/main" id="{2776223A-72D1-8E92-6495-D86245D596B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0083074" y="2020476"/>
              <a:ext cx="2250311" cy="2250311"/>
            </a:xfrm>
            <a:prstGeom prst="rect">
              <a:avLst/>
            </a:prstGeom>
          </p:spPr>
        </p:pic>
        <p:pic>
          <p:nvPicPr>
            <p:cNvPr id="25" name="Picture 21">
              <a:extLst>
                <a:ext uri="{FF2B5EF4-FFF2-40B4-BE49-F238E27FC236}">
                  <a16:creationId xmlns:a16="http://schemas.microsoft.com/office/drawing/2014/main" id="{72C67C62-F120-9804-CD38-1FE8341569C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8058730" y="2020476"/>
              <a:ext cx="2250311" cy="2250311"/>
            </a:xfrm>
            <a:prstGeom prst="rect">
              <a:avLst/>
            </a:prstGeom>
          </p:spPr>
        </p:pic>
        <p:pic>
          <p:nvPicPr>
            <p:cNvPr id="26" name="Picture 22">
              <a:extLst>
                <a:ext uri="{FF2B5EF4-FFF2-40B4-BE49-F238E27FC236}">
                  <a16:creationId xmlns:a16="http://schemas.microsoft.com/office/drawing/2014/main" id="{E6100CF1-8AE5-099E-0170-54662F4AD7C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6054699" y="2020476"/>
              <a:ext cx="2250311" cy="2250311"/>
            </a:xfrm>
            <a:prstGeom prst="rect">
              <a:avLst/>
            </a:prstGeom>
          </p:spPr>
        </p:pic>
        <p:pic>
          <p:nvPicPr>
            <p:cNvPr id="27" name="Picture 23">
              <a:extLst>
                <a:ext uri="{FF2B5EF4-FFF2-40B4-BE49-F238E27FC236}">
                  <a16:creationId xmlns:a16="http://schemas.microsoft.com/office/drawing/2014/main" id="{ED44F6B0-FFA8-3EDE-92B4-88580FFDC0BA}"/>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4030356" y="2020476"/>
              <a:ext cx="2250311" cy="2250311"/>
            </a:xfrm>
            <a:prstGeom prst="rect">
              <a:avLst/>
            </a:prstGeom>
          </p:spPr>
        </p:pic>
        <p:pic>
          <p:nvPicPr>
            <p:cNvPr id="28" name="Picture 24">
              <a:extLst>
                <a:ext uri="{FF2B5EF4-FFF2-40B4-BE49-F238E27FC236}">
                  <a16:creationId xmlns:a16="http://schemas.microsoft.com/office/drawing/2014/main" id="{E4D10B67-6CF1-513A-D41A-EF0B116C28F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024407" y="2020476"/>
              <a:ext cx="2250311" cy="2250311"/>
            </a:xfrm>
            <a:prstGeom prst="rect">
              <a:avLst/>
            </a:prstGeom>
          </p:spPr>
        </p:pic>
        <p:pic>
          <p:nvPicPr>
            <p:cNvPr id="29" name="Picture 25">
              <a:extLst>
                <a:ext uri="{FF2B5EF4-FFF2-40B4-BE49-F238E27FC236}">
                  <a16:creationId xmlns:a16="http://schemas.microsoft.com/office/drawing/2014/main" id="{03094E2E-67C5-F589-FCD0-B61AB8607E4A}"/>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64" y="2020476"/>
              <a:ext cx="2250311" cy="2250311"/>
            </a:xfrm>
            <a:prstGeom prst="rect">
              <a:avLst/>
            </a:prstGeom>
          </p:spPr>
        </p:pic>
        <p:pic>
          <p:nvPicPr>
            <p:cNvPr id="30" name="Picture 26">
              <a:extLst>
                <a:ext uri="{FF2B5EF4-FFF2-40B4-BE49-F238E27FC236}">
                  <a16:creationId xmlns:a16="http://schemas.microsoft.com/office/drawing/2014/main" id="{612E0E2E-1038-4F7D-AD8F-010DB1DB53B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7" y="4010752"/>
              <a:ext cx="2250311" cy="2250311"/>
            </a:xfrm>
            <a:prstGeom prst="rect">
              <a:avLst/>
            </a:prstGeom>
          </p:spPr>
        </p:pic>
        <p:pic>
          <p:nvPicPr>
            <p:cNvPr id="31" name="Picture 27">
              <a:extLst>
                <a:ext uri="{FF2B5EF4-FFF2-40B4-BE49-F238E27FC236}">
                  <a16:creationId xmlns:a16="http://schemas.microsoft.com/office/drawing/2014/main" id="{FACB9C9C-37CB-B961-EBA3-B144CD55AC1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024471" y="4010752"/>
              <a:ext cx="2250311" cy="2250311"/>
            </a:xfrm>
            <a:prstGeom prst="rect">
              <a:avLst/>
            </a:prstGeom>
          </p:spPr>
        </p:pic>
        <p:pic>
          <p:nvPicPr>
            <p:cNvPr id="32" name="Picture 28">
              <a:extLst>
                <a:ext uri="{FF2B5EF4-FFF2-40B4-BE49-F238E27FC236}">
                  <a16:creationId xmlns:a16="http://schemas.microsoft.com/office/drawing/2014/main" id="{FF505956-CF9F-E6B2-5605-79D544C5C8DE}"/>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30419" y="4010752"/>
              <a:ext cx="2250311" cy="2250311"/>
            </a:xfrm>
            <a:prstGeom prst="rect">
              <a:avLst/>
            </a:prstGeom>
          </p:spPr>
        </p:pic>
        <p:pic>
          <p:nvPicPr>
            <p:cNvPr id="33" name="Picture 29">
              <a:extLst>
                <a:ext uri="{FF2B5EF4-FFF2-40B4-BE49-F238E27FC236}">
                  <a16:creationId xmlns:a16="http://schemas.microsoft.com/office/drawing/2014/main" id="{06A19356-D3C0-9EE2-A05B-44A410D99D57}"/>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054763" y="4010752"/>
              <a:ext cx="2250311" cy="2250311"/>
            </a:xfrm>
            <a:prstGeom prst="rect">
              <a:avLst/>
            </a:prstGeom>
          </p:spPr>
        </p:pic>
        <p:pic>
          <p:nvPicPr>
            <p:cNvPr id="34" name="Picture 30">
              <a:extLst>
                <a:ext uri="{FF2B5EF4-FFF2-40B4-BE49-F238E27FC236}">
                  <a16:creationId xmlns:a16="http://schemas.microsoft.com/office/drawing/2014/main" id="{5DB945F5-ED6C-D866-16CB-26ABE32C5C5C}"/>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59053" y="4010752"/>
              <a:ext cx="2250311" cy="2250311"/>
            </a:xfrm>
            <a:prstGeom prst="rect">
              <a:avLst/>
            </a:prstGeom>
          </p:spPr>
        </p:pic>
        <p:pic>
          <p:nvPicPr>
            <p:cNvPr id="35" name="Picture 31">
              <a:extLst>
                <a:ext uri="{FF2B5EF4-FFF2-40B4-BE49-F238E27FC236}">
                  <a16:creationId xmlns:a16="http://schemas.microsoft.com/office/drawing/2014/main" id="{B7DEF0C9-529F-4A8D-749A-BCA9632318A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8103524" y="4010752"/>
              <a:ext cx="2250311" cy="2250311"/>
            </a:xfrm>
            <a:prstGeom prst="rect">
              <a:avLst/>
            </a:prstGeom>
          </p:spPr>
        </p:pic>
        <p:pic>
          <p:nvPicPr>
            <p:cNvPr id="36" name="Picture 32">
              <a:extLst>
                <a:ext uri="{FF2B5EF4-FFF2-40B4-BE49-F238E27FC236}">
                  <a16:creationId xmlns:a16="http://schemas.microsoft.com/office/drawing/2014/main" id="{94E1EE3E-6214-8ECD-22E2-8E65D37E8D3A}"/>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109472" y="4010752"/>
              <a:ext cx="2250311" cy="2250311"/>
            </a:xfrm>
            <a:prstGeom prst="rect">
              <a:avLst/>
            </a:prstGeom>
          </p:spPr>
        </p:pic>
        <p:pic>
          <p:nvPicPr>
            <p:cNvPr id="37" name="Picture 33">
              <a:extLst>
                <a:ext uri="{FF2B5EF4-FFF2-40B4-BE49-F238E27FC236}">
                  <a16:creationId xmlns:a16="http://schemas.microsoft.com/office/drawing/2014/main" id="{35B07E23-80CE-6C4C-52C9-C5984C7D755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2133816" y="4010752"/>
              <a:ext cx="2250311" cy="2250311"/>
            </a:xfrm>
            <a:prstGeom prst="rect">
              <a:avLst/>
            </a:prstGeom>
          </p:spPr>
        </p:pic>
        <p:pic>
          <p:nvPicPr>
            <p:cNvPr id="38" name="Picture 34">
              <a:extLst>
                <a:ext uri="{FF2B5EF4-FFF2-40B4-BE49-F238E27FC236}">
                  <a16:creationId xmlns:a16="http://schemas.microsoft.com/office/drawing/2014/main" id="{B9EF7364-9B71-053A-EB80-484C9BF4CBF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2133689" y="6054287"/>
              <a:ext cx="2250311" cy="2250311"/>
            </a:xfrm>
            <a:prstGeom prst="rect">
              <a:avLst/>
            </a:prstGeom>
          </p:spPr>
        </p:pic>
        <p:pic>
          <p:nvPicPr>
            <p:cNvPr id="39" name="Picture 35">
              <a:extLst>
                <a:ext uri="{FF2B5EF4-FFF2-40B4-BE49-F238E27FC236}">
                  <a16:creationId xmlns:a16="http://schemas.microsoft.com/office/drawing/2014/main" id="{4BAB24BD-2874-736E-4D7F-70D9EA54F26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20109345" y="6054287"/>
              <a:ext cx="2250311" cy="2250311"/>
            </a:xfrm>
            <a:prstGeom prst="rect">
              <a:avLst/>
            </a:prstGeom>
          </p:spPr>
        </p:pic>
        <p:pic>
          <p:nvPicPr>
            <p:cNvPr id="40" name="Picture 36">
              <a:extLst>
                <a:ext uri="{FF2B5EF4-FFF2-40B4-BE49-F238E27FC236}">
                  <a16:creationId xmlns:a16="http://schemas.microsoft.com/office/drawing/2014/main" id="{D318EF4F-3DC0-1D3F-2847-F3CC8EBF1DF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0083397" y="6054287"/>
              <a:ext cx="2250311" cy="2250311"/>
            </a:xfrm>
            <a:prstGeom prst="rect">
              <a:avLst/>
            </a:prstGeom>
          </p:spPr>
        </p:pic>
        <p:pic>
          <p:nvPicPr>
            <p:cNvPr id="41" name="Picture 37">
              <a:extLst>
                <a:ext uri="{FF2B5EF4-FFF2-40B4-BE49-F238E27FC236}">
                  <a16:creationId xmlns:a16="http://schemas.microsoft.com/office/drawing/2014/main" id="{66C11BE7-F534-10FC-EA46-E9E48893A25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8072908" y="6054287"/>
              <a:ext cx="2250311" cy="2250311"/>
            </a:xfrm>
            <a:prstGeom prst="rect">
              <a:avLst/>
            </a:prstGeom>
          </p:spPr>
        </p:pic>
        <p:pic>
          <p:nvPicPr>
            <p:cNvPr id="42" name="Picture 38">
              <a:extLst>
                <a:ext uri="{FF2B5EF4-FFF2-40B4-BE49-F238E27FC236}">
                  <a16:creationId xmlns:a16="http://schemas.microsoft.com/office/drawing/2014/main" id="{96C0C5A6-4988-837F-628C-166AFD86D2DE}"/>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6054636" y="6054287"/>
              <a:ext cx="2250311" cy="2250311"/>
            </a:xfrm>
            <a:prstGeom prst="rect">
              <a:avLst/>
            </a:prstGeom>
          </p:spPr>
        </p:pic>
        <p:pic>
          <p:nvPicPr>
            <p:cNvPr id="43" name="Picture 39">
              <a:extLst>
                <a:ext uri="{FF2B5EF4-FFF2-40B4-BE49-F238E27FC236}">
                  <a16:creationId xmlns:a16="http://schemas.microsoft.com/office/drawing/2014/main" id="{DCA47B3F-564C-13DB-2F15-BC5CEB7C2A1E}"/>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4030292" y="6054287"/>
              <a:ext cx="2250311" cy="2250311"/>
            </a:xfrm>
            <a:prstGeom prst="rect">
              <a:avLst/>
            </a:prstGeom>
          </p:spPr>
        </p:pic>
        <p:pic>
          <p:nvPicPr>
            <p:cNvPr id="44" name="Picture 40">
              <a:extLst>
                <a:ext uri="{FF2B5EF4-FFF2-40B4-BE49-F238E27FC236}">
                  <a16:creationId xmlns:a16="http://schemas.microsoft.com/office/drawing/2014/main" id="{DAE4D2B4-BF82-C99C-FCBB-C0C9948991F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024344" y="6054287"/>
              <a:ext cx="2250311" cy="2250311"/>
            </a:xfrm>
            <a:prstGeom prst="rect">
              <a:avLst/>
            </a:prstGeom>
          </p:spPr>
        </p:pic>
        <p:pic>
          <p:nvPicPr>
            <p:cNvPr id="45" name="Picture 41">
              <a:extLst>
                <a:ext uri="{FF2B5EF4-FFF2-40B4-BE49-F238E27FC236}">
                  <a16:creationId xmlns:a16="http://schemas.microsoft.com/office/drawing/2014/main" id="{8435F567-EF08-A779-9C24-AF405510D4AF}"/>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0" y="6054287"/>
              <a:ext cx="2250311" cy="2250311"/>
            </a:xfrm>
            <a:prstGeom prst="rect">
              <a:avLst/>
            </a:prstGeom>
          </p:spPr>
        </p:pic>
        <p:pic>
          <p:nvPicPr>
            <p:cNvPr id="46" name="Picture 42">
              <a:extLst>
                <a:ext uri="{FF2B5EF4-FFF2-40B4-BE49-F238E27FC236}">
                  <a16:creationId xmlns:a16="http://schemas.microsoft.com/office/drawing/2014/main" id="{D84CA567-391E-49B2-91C9-47CBE10EDF7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 y="8044562"/>
              <a:ext cx="2250311" cy="2250311"/>
            </a:xfrm>
            <a:prstGeom prst="rect">
              <a:avLst/>
            </a:prstGeom>
          </p:spPr>
        </p:pic>
        <p:pic>
          <p:nvPicPr>
            <p:cNvPr id="47" name="Picture 43">
              <a:extLst>
                <a:ext uri="{FF2B5EF4-FFF2-40B4-BE49-F238E27FC236}">
                  <a16:creationId xmlns:a16="http://schemas.microsoft.com/office/drawing/2014/main" id="{B0753F76-71FE-0415-524D-55F8035F5EE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024407" y="8044562"/>
              <a:ext cx="2250311" cy="2250311"/>
            </a:xfrm>
            <a:prstGeom prst="rect">
              <a:avLst/>
            </a:prstGeom>
          </p:spPr>
        </p:pic>
        <p:pic>
          <p:nvPicPr>
            <p:cNvPr id="48" name="Picture 44">
              <a:extLst>
                <a:ext uri="{FF2B5EF4-FFF2-40B4-BE49-F238E27FC236}">
                  <a16:creationId xmlns:a16="http://schemas.microsoft.com/office/drawing/2014/main" id="{11E9AC94-B15A-BE04-40F1-628A47A6F6B0}"/>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30356" y="8044562"/>
              <a:ext cx="2250311" cy="2250311"/>
            </a:xfrm>
            <a:prstGeom prst="rect">
              <a:avLst/>
            </a:prstGeom>
          </p:spPr>
        </p:pic>
        <p:pic>
          <p:nvPicPr>
            <p:cNvPr id="49" name="Picture 45">
              <a:extLst>
                <a:ext uri="{FF2B5EF4-FFF2-40B4-BE49-F238E27FC236}">
                  <a16:creationId xmlns:a16="http://schemas.microsoft.com/office/drawing/2014/main" id="{7904F61E-94B5-AF3B-3941-5F85D429DE3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054699" y="8044562"/>
              <a:ext cx="2250311" cy="2250311"/>
            </a:xfrm>
            <a:prstGeom prst="rect">
              <a:avLst/>
            </a:prstGeom>
          </p:spPr>
        </p:pic>
        <p:pic>
          <p:nvPicPr>
            <p:cNvPr id="50" name="Picture 46">
              <a:extLst>
                <a:ext uri="{FF2B5EF4-FFF2-40B4-BE49-F238E27FC236}">
                  <a16:creationId xmlns:a16="http://schemas.microsoft.com/office/drawing/2014/main" id="{A95F9DDA-1068-AC83-E633-2827C9079A6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8103460" y="8044562"/>
              <a:ext cx="2250311" cy="2250311"/>
            </a:xfrm>
            <a:prstGeom prst="rect">
              <a:avLst/>
            </a:prstGeom>
          </p:spPr>
        </p:pic>
        <p:pic>
          <p:nvPicPr>
            <p:cNvPr id="51" name="Picture 47">
              <a:extLst>
                <a:ext uri="{FF2B5EF4-FFF2-40B4-BE49-F238E27FC236}">
                  <a16:creationId xmlns:a16="http://schemas.microsoft.com/office/drawing/2014/main" id="{C065ACDE-12F8-120F-A93A-78915DA9F4B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109409" y="8044562"/>
              <a:ext cx="2250311" cy="2250311"/>
            </a:xfrm>
            <a:prstGeom prst="rect">
              <a:avLst/>
            </a:prstGeom>
          </p:spPr>
        </p:pic>
        <p:pic>
          <p:nvPicPr>
            <p:cNvPr id="52" name="Picture 48">
              <a:extLst>
                <a:ext uri="{FF2B5EF4-FFF2-40B4-BE49-F238E27FC236}">
                  <a16:creationId xmlns:a16="http://schemas.microsoft.com/office/drawing/2014/main" id="{A0EF2468-CB2A-A231-640A-A368AF1DF9E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2133753" y="8044562"/>
              <a:ext cx="2250311" cy="2250311"/>
            </a:xfrm>
            <a:prstGeom prst="rect">
              <a:avLst/>
            </a:prstGeom>
          </p:spPr>
        </p:pic>
        <p:pic>
          <p:nvPicPr>
            <p:cNvPr id="53" name="Picture 49">
              <a:extLst>
                <a:ext uri="{FF2B5EF4-FFF2-40B4-BE49-F238E27FC236}">
                  <a16:creationId xmlns:a16="http://schemas.microsoft.com/office/drawing/2014/main" id="{603FFADF-0A01-E8A3-390D-DC35716EA60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2908" y="8044562"/>
              <a:ext cx="2250311" cy="2250311"/>
            </a:xfrm>
            <a:prstGeom prst="rect">
              <a:avLst/>
            </a:prstGeom>
          </p:spPr>
        </p:pic>
        <p:pic>
          <p:nvPicPr>
            <p:cNvPr id="54" name="Picture 50">
              <a:extLst>
                <a:ext uri="{FF2B5EF4-FFF2-40B4-BE49-F238E27FC236}">
                  <a16:creationId xmlns:a16="http://schemas.microsoft.com/office/drawing/2014/main" id="{B2CC1AEE-B9B9-71B5-833E-888A7325332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083397" y="8044562"/>
              <a:ext cx="2250311" cy="2250311"/>
            </a:xfrm>
            <a:prstGeom prst="rect">
              <a:avLst/>
            </a:prstGeom>
          </p:spPr>
        </p:pic>
        <p:pic>
          <p:nvPicPr>
            <p:cNvPr id="55" name="Picture 51">
              <a:extLst>
                <a:ext uri="{FF2B5EF4-FFF2-40B4-BE49-F238E27FC236}">
                  <a16:creationId xmlns:a16="http://schemas.microsoft.com/office/drawing/2014/main" id="{349916C5-A09A-EB21-B0DF-15293C20104E}"/>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89345" y="4010752"/>
              <a:ext cx="2250311" cy="2250311"/>
            </a:xfrm>
            <a:prstGeom prst="rect">
              <a:avLst/>
            </a:prstGeom>
          </p:spPr>
        </p:pic>
        <p:pic>
          <p:nvPicPr>
            <p:cNvPr id="56" name="Picture 52">
              <a:extLst>
                <a:ext uri="{FF2B5EF4-FFF2-40B4-BE49-F238E27FC236}">
                  <a16:creationId xmlns:a16="http://schemas.microsoft.com/office/drawing/2014/main" id="{A970AFB4-728B-28EB-7DD6-A5F57047B48A}"/>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113689" y="4010752"/>
              <a:ext cx="2250311" cy="2250311"/>
            </a:xfrm>
            <a:prstGeom prst="rect">
              <a:avLst/>
            </a:prstGeom>
          </p:spPr>
        </p:pic>
        <p:pic>
          <p:nvPicPr>
            <p:cNvPr id="57" name="Picture 53">
              <a:extLst>
                <a:ext uri="{FF2B5EF4-FFF2-40B4-BE49-F238E27FC236}">
                  <a16:creationId xmlns:a16="http://schemas.microsoft.com/office/drawing/2014/main" id="{A013F911-EEA0-9028-6184-02C3AFB4FA8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79180" y="4010752"/>
              <a:ext cx="2250311" cy="2250311"/>
            </a:xfrm>
            <a:prstGeom prst="rect">
              <a:avLst/>
            </a:prstGeom>
          </p:spPr>
        </p:pic>
        <p:pic>
          <p:nvPicPr>
            <p:cNvPr id="58" name="Picture 54">
              <a:extLst>
                <a:ext uri="{FF2B5EF4-FFF2-40B4-BE49-F238E27FC236}">
                  <a16:creationId xmlns:a16="http://schemas.microsoft.com/office/drawing/2014/main" id="{8DA78C22-7019-33F6-0270-E493927C880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6079053" y="6054287"/>
              <a:ext cx="2250311" cy="2250311"/>
            </a:xfrm>
            <a:prstGeom prst="rect">
              <a:avLst/>
            </a:prstGeom>
          </p:spPr>
        </p:pic>
        <p:pic>
          <p:nvPicPr>
            <p:cNvPr id="59" name="Picture 55">
              <a:extLst>
                <a:ext uri="{FF2B5EF4-FFF2-40B4-BE49-F238E27FC236}">
                  <a16:creationId xmlns:a16="http://schemas.microsoft.com/office/drawing/2014/main" id="{EC2E5491-9EB0-4453-8651-07BAD9C85922}"/>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113689" y="6054287"/>
              <a:ext cx="2250311" cy="2250311"/>
            </a:xfrm>
            <a:prstGeom prst="rect">
              <a:avLst/>
            </a:prstGeom>
          </p:spPr>
        </p:pic>
        <p:pic>
          <p:nvPicPr>
            <p:cNvPr id="60" name="Picture 56">
              <a:extLst>
                <a:ext uri="{FF2B5EF4-FFF2-40B4-BE49-F238E27FC236}">
                  <a16:creationId xmlns:a16="http://schemas.microsoft.com/office/drawing/2014/main" id="{3B2E1441-D600-8290-57DC-50046C74EB6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2101982" y="6054287"/>
              <a:ext cx="2250311" cy="2250311"/>
            </a:xfrm>
            <a:prstGeom prst="rect">
              <a:avLst/>
            </a:prstGeom>
          </p:spPr>
        </p:pic>
        <p:pic>
          <p:nvPicPr>
            <p:cNvPr id="61" name="Picture 57">
              <a:extLst>
                <a:ext uri="{FF2B5EF4-FFF2-40B4-BE49-F238E27FC236}">
                  <a16:creationId xmlns:a16="http://schemas.microsoft.com/office/drawing/2014/main" id="{709CCD8F-6139-AE64-B46A-157CB659A508}"/>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01982" y="8044562"/>
              <a:ext cx="2250311" cy="2250311"/>
            </a:xfrm>
            <a:prstGeom prst="rect">
              <a:avLst/>
            </a:prstGeom>
          </p:spPr>
        </p:pic>
        <p:pic>
          <p:nvPicPr>
            <p:cNvPr id="62" name="Picture 58">
              <a:extLst>
                <a:ext uri="{FF2B5EF4-FFF2-40B4-BE49-F238E27FC236}">
                  <a16:creationId xmlns:a16="http://schemas.microsoft.com/office/drawing/2014/main" id="{7FA10810-65DC-DE37-BBAB-0C40719CCB18}"/>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113689" y="8044562"/>
              <a:ext cx="2250311" cy="2250311"/>
            </a:xfrm>
            <a:prstGeom prst="rect">
              <a:avLst/>
            </a:prstGeom>
          </p:spPr>
        </p:pic>
        <p:pic>
          <p:nvPicPr>
            <p:cNvPr id="63" name="Picture 59">
              <a:extLst>
                <a:ext uri="{FF2B5EF4-FFF2-40B4-BE49-F238E27FC236}">
                  <a16:creationId xmlns:a16="http://schemas.microsoft.com/office/drawing/2014/main" id="{6E1FE7DB-74A9-AC86-1DA0-D7D40EDAE63B}"/>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66157" y="8044562"/>
              <a:ext cx="2250311" cy="2250311"/>
            </a:xfrm>
            <a:prstGeom prst="rect">
              <a:avLst/>
            </a:prstGeom>
          </p:spPr>
        </p:pic>
        <p:pic>
          <p:nvPicPr>
            <p:cNvPr id="64" name="Picture 60">
              <a:extLst>
                <a:ext uri="{FF2B5EF4-FFF2-40B4-BE49-F238E27FC236}">
                  <a16:creationId xmlns:a16="http://schemas.microsoft.com/office/drawing/2014/main" id="{AAD7731D-76CE-9E29-33E2-2E0659EA8E3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8103460" y="2020476"/>
              <a:ext cx="2250311" cy="2250311"/>
            </a:xfrm>
            <a:prstGeom prst="rect">
              <a:avLst/>
            </a:prstGeom>
          </p:spPr>
        </p:pic>
        <p:pic>
          <p:nvPicPr>
            <p:cNvPr id="65" name="Picture 61">
              <a:extLst>
                <a:ext uri="{FF2B5EF4-FFF2-40B4-BE49-F238E27FC236}">
                  <a16:creationId xmlns:a16="http://schemas.microsoft.com/office/drawing/2014/main" id="{5E02AE0D-136B-81E9-EB76-10CF0C949E6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8103397" y="6054287"/>
              <a:ext cx="2250311" cy="2250311"/>
            </a:xfrm>
            <a:prstGeom prst="rect">
              <a:avLst/>
            </a:prstGeom>
          </p:spPr>
        </p:pic>
        <p:pic>
          <p:nvPicPr>
            <p:cNvPr id="66" name="Picture 62">
              <a:extLst>
                <a:ext uri="{FF2B5EF4-FFF2-40B4-BE49-F238E27FC236}">
                  <a16:creationId xmlns:a16="http://schemas.microsoft.com/office/drawing/2014/main" id="{2A29481F-179C-23B1-7970-481590DDA0E8}"/>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083397" y="4010752"/>
              <a:ext cx="2250311" cy="2250311"/>
            </a:xfrm>
            <a:prstGeom prst="rect">
              <a:avLst/>
            </a:prstGeom>
          </p:spPr>
        </p:pic>
        <p:pic>
          <p:nvPicPr>
            <p:cNvPr id="67" name="Picture 63">
              <a:extLst>
                <a:ext uri="{FF2B5EF4-FFF2-40B4-BE49-F238E27FC236}">
                  <a16:creationId xmlns:a16="http://schemas.microsoft.com/office/drawing/2014/main" id="{B0018FC3-601A-97A1-4BB9-C674677228F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2133816" y="10094455"/>
              <a:ext cx="2250311" cy="2250311"/>
            </a:xfrm>
            <a:prstGeom prst="rect">
              <a:avLst/>
            </a:prstGeom>
          </p:spPr>
        </p:pic>
        <p:pic>
          <p:nvPicPr>
            <p:cNvPr id="68" name="Picture 64">
              <a:extLst>
                <a:ext uri="{FF2B5EF4-FFF2-40B4-BE49-F238E27FC236}">
                  <a16:creationId xmlns:a16="http://schemas.microsoft.com/office/drawing/2014/main" id="{FFDA8049-4803-1D6E-67E2-5A2022343EEC}"/>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20109472" y="10094455"/>
              <a:ext cx="2250311" cy="2250311"/>
            </a:xfrm>
            <a:prstGeom prst="rect">
              <a:avLst/>
            </a:prstGeom>
          </p:spPr>
        </p:pic>
        <p:pic>
          <p:nvPicPr>
            <p:cNvPr id="69" name="Picture 65">
              <a:extLst>
                <a:ext uri="{FF2B5EF4-FFF2-40B4-BE49-F238E27FC236}">
                  <a16:creationId xmlns:a16="http://schemas.microsoft.com/office/drawing/2014/main" id="{FDCEF650-7057-8A0D-B55E-9202CD0C584C}"/>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0083397" y="10094455"/>
              <a:ext cx="2250311" cy="2250311"/>
            </a:xfrm>
            <a:prstGeom prst="rect">
              <a:avLst/>
            </a:prstGeom>
          </p:spPr>
        </p:pic>
        <p:pic>
          <p:nvPicPr>
            <p:cNvPr id="70" name="Picture 66">
              <a:extLst>
                <a:ext uri="{FF2B5EF4-FFF2-40B4-BE49-F238E27FC236}">
                  <a16:creationId xmlns:a16="http://schemas.microsoft.com/office/drawing/2014/main" id="{1FEF0118-A333-CA3F-38A5-2A62F3D7375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8072908" y="10094455"/>
              <a:ext cx="2250311" cy="2250311"/>
            </a:xfrm>
            <a:prstGeom prst="rect">
              <a:avLst/>
            </a:prstGeom>
          </p:spPr>
        </p:pic>
        <p:pic>
          <p:nvPicPr>
            <p:cNvPr id="71" name="Picture 67">
              <a:extLst>
                <a:ext uri="{FF2B5EF4-FFF2-40B4-BE49-F238E27FC236}">
                  <a16:creationId xmlns:a16="http://schemas.microsoft.com/office/drawing/2014/main" id="{DA014C75-7DAE-198C-0FE2-BEFE9ADCE63C}"/>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6054636" y="10094455"/>
              <a:ext cx="2250311" cy="2250311"/>
            </a:xfrm>
            <a:prstGeom prst="rect">
              <a:avLst/>
            </a:prstGeom>
          </p:spPr>
        </p:pic>
        <p:pic>
          <p:nvPicPr>
            <p:cNvPr id="72" name="Picture 68">
              <a:extLst>
                <a:ext uri="{FF2B5EF4-FFF2-40B4-BE49-F238E27FC236}">
                  <a16:creationId xmlns:a16="http://schemas.microsoft.com/office/drawing/2014/main" id="{19A11939-3711-DB70-5D96-53F8BAC571F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4030419" y="10094455"/>
              <a:ext cx="2250311" cy="2250311"/>
            </a:xfrm>
            <a:prstGeom prst="rect">
              <a:avLst/>
            </a:prstGeom>
          </p:spPr>
        </p:pic>
        <p:pic>
          <p:nvPicPr>
            <p:cNvPr id="73" name="Picture 69">
              <a:extLst>
                <a:ext uri="{FF2B5EF4-FFF2-40B4-BE49-F238E27FC236}">
                  <a16:creationId xmlns:a16="http://schemas.microsoft.com/office/drawing/2014/main" id="{1A78BBC8-3FFF-FF37-A6A8-1746557149C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2024471" y="10094455"/>
              <a:ext cx="2250311" cy="2250311"/>
            </a:xfrm>
            <a:prstGeom prst="rect">
              <a:avLst/>
            </a:prstGeom>
          </p:spPr>
        </p:pic>
        <p:pic>
          <p:nvPicPr>
            <p:cNvPr id="74" name="Picture 70">
              <a:extLst>
                <a:ext uri="{FF2B5EF4-FFF2-40B4-BE49-F238E27FC236}">
                  <a16:creationId xmlns:a16="http://schemas.microsoft.com/office/drawing/2014/main" id="{C5C27A1A-E854-FA69-9144-E34B26D654FE}"/>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27" y="10094455"/>
              <a:ext cx="2250311" cy="2250311"/>
            </a:xfrm>
            <a:prstGeom prst="rect">
              <a:avLst/>
            </a:prstGeom>
          </p:spPr>
        </p:pic>
        <p:pic>
          <p:nvPicPr>
            <p:cNvPr id="75" name="Picture 71">
              <a:extLst>
                <a:ext uri="{FF2B5EF4-FFF2-40B4-BE49-F238E27FC236}">
                  <a16:creationId xmlns:a16="http://schemas.microsoft.com/office/drawing/2014/main" id="{151B6CE3-B22E-5153-1022-7713E88EB86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1" y="12084731"/>
              <a:ext cx="2250311" cy="2250311"/>
            </a:xfrm>
            <a:prstGeom prst="rect">
              <a:avLst/>
            </a:prstGeom>
          </p:spPr>
        </p:pic>
        <p:pic>
          <p:nvPicPr>
            <p:cNvPr id="76" name="Picture 72">
              <a:extLst>
                <a:ext uri="{FF2B5EF4-FFF2-40B4-BE49-F238E27FC236}">
                  <a16:creationId xmlns:a16="http://schemas.microsoft.com/office/drawing/2014/main" id="{A7F9CB3D-C4A6-0613-AD70-E77225E05F4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024534" y="12084731"/>
              <a:ext cx="2250311" cy="2250311"/>
            </a:xfrm>
            <a:prstGeom prst="rect">
              <a:avLst/>
            </a:prstGeom>
          </p:spPr>
        </p:pic>
        <p:pic>
          <p:nvPicPr>
            <p:cNvPr id="77" name="Picture 73">
              <a:extLst>
                <a:ext uri="{FF2B5EF4-FFF2-40B4-BE49-F238E27FC236}">
                  <a16:creationId xmlns:a16="http://schemas.microsoft.com/office/drawing/2014/main" id="{174FFA08-9892-4656-C2B3-EF42A001FE4C}"/>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30483" y="12084731"/>
              <a:ext cx="2250311" cy="2250311"/>
            </a:xfrm>
            <a:prstGeom prst="rect">
              <a:avLst/>
            </a:prstGeom>
          </p:spPr>
        </p:pic>
        <p:pic>
          <p:nvPicPr>
            <p:cNvPr id="78" name="Picture 74">
              <a:extLst>
                <a:ext uri="{FF2B5EF4-FFF2-40B4-BE49-F238E27FC236}">
                  <a16:creationId xmlns:a16="http://schemas.microsoft.com/office/drawing/2014/main" id="{41DC93E7-3F68-65D2-7A22-23497AFAE7DE}"/>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054826" y="12084731"/>
              <a:ext cx="2250311" cy="2250311"/>
            </a:xfrm>
            <a:prstGeom prst="rect">
              <a:avLst/>
            </a:prstGeom>
          </p:spPr>
        </p:pic>
        <p:pic>
          <p:nvPicPr>
            <p:cNvPr id="79" name="Picture 75">
              <a:extLst>
                <a:ext uri="{FF2B5EF4-FFF2-40B4-BE49-F238E27FC236}">
                  <a16:creationId xmlns:a16="http://schemas.microsoft.com/office/drawing/2014/main" id="{71C6C77D-8DC6-A84B-4E8B-F706FF81453F}"/>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8090501" y="12084731"/>
              <a:ext cx="2250311" cy="2250311"/>
            </a:xfrm>
            <a:prstGeom prst="rect">
              <a:avLst/>
            </a:prstGeom>
          </p:spPr>
        </p:pic>
        <p:pic>
          <p:nvPicPr>
            <p:cNvPr id="80" name="Picture 76">
              <a:extLst>
                <a:ext uri="{FF2B5EF4-FFF2-40B4-BE49-F238E27FC236}">
                  <a16:creationId xmlns:a16="http://schemas.microsoft.com/office/drawing/2014/main" id="{67C71798-AF33-4829-2947-C323137FF586}"/>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109536" y="12084731"/>
              <a:ext cx="2250311" cy="2250311"/>
            </a:xfrm>
            <a:prstGeom prst="rect">
              <a:avLst/>
            </a:prstGeom>
          </p:spPr>
        </p:pic>
        <p:pic>
          <p:nvPicPr>
            <p:cNvPr id="81" name="Picture 77">
              <a:extLst>
                <a:ext uri="{FF2B5EF4-FFF2-40B4-BE49-F238E27FC236}">
                  <a16:creationId xmlns:a16="http://schemas.microsoft.com/office/drawing/2014/main" id="{D920FF34-570E-E9AB-B2F0-5A16A20D7979}"/>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2133880" y="12084731"/>
              <a:ext cx="2250311" cy="2250311"/>
            </a:xfrm>
            <a:prstGeom prst="rect">
              <a:avLst/>
            </a:prstGeom>
          </p:spPr>
        </p:pic>
        <p:pic>
          <p:nvPicPr>
            <p:cNvPr id="82" name="Picture 78">
              <a:extLst>
                <a:ext uri="{FF2B5EF4-FFF2-40B4-BE49-F238E27FC236}">
                  <a16:creationId xmlns:a16="http://schemas.microsoft.com/office/drawing/2014/main" id="{E9CF3159-647A-C556-D351-3E8B3E4973D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2908" y="12084731"/>
              <a:ext cx="2250311" cy="2250311"/>
            </a:xfrm>
            <a:prstGeom prst="rect">
              <a:avLst/>
            </a:prstGeom>
          </p:spPr>
        </p:pic>
        <p:pic>
          <p:nvPicPr>
            <p:cNvPr id="83" name="Picture 79">
              <a:extLst>
                <a:ext uri="{FF2B5EF4-FFF2-40B4-BE49-F238E27FC236}">
                  <a16:creationId xmlns:a16="http://schemas.microsoft.com/office/drawing/2014/main" id="{594E3E41-E154-6FFE-52CD-81A645AB2384}"/>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083397" y="12084731"/>
              <a:ext cx="2250311" cy="2250311"/>
            </a:xfrm>
            <a:prstGeom prst="rect">
              <a:avLst/>
            </a:prstGeom>
          </p:spPr>
        </p:pic>
        <p:pic>
          <p:nvPicPr>
            <p:cNvPr id="84" name="Picture 80">
              <a:extLst>
                <a:ext uri="{FF2B5EF4-FFF2-40B4-BE49-F238E27FC236}">
                  <a16:creationId xmlns:a16="http://schemas.microsoft.com/office/drawing/2014/main" id="{1CAD7D98-4408-E472-B05D-6B963C62D625}"/>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6079180" y="10094455"/>
              <a:ext cx="2250311" cy="2250311"/>
            </a:xfrm>
            <a:prstGeom prst="rect">
              <a:avLst/>
            </a:prstGeom>
          </p:spPr>
        </p:pic>
        <p:pic>
          <p:nvPicPr>
            <p:cNvPr id="85" name="Picture 81">
              <a:extLst>
                <a:ext uri="{FF2B5EF4-FFF2-40B4-BE49-F238E27FC236}">
                  <a16:creationId xmlns:a16="http://schemas.microsoft.com/office/drawing/2014/main" id="{2167072C-9F1B-0AAC-C54D-AAF50DC7EB1A}"/>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111708" y="10094455"/>
              <a:ext cx="2250311" cy="2250311"/>
            </a:xfrm>
            <a:prstGeom prst="rect">
              <a:avLst/>
            </a:prstGeom>
          </p:spPr>
        </p:pic>
        <p:pic>
          <p:nvPicPr>
            <p:cNvPr id="86" name="Picture 82">
              <a:extLst>
                <a:ext uri="{FF2B5EF4-FFF2-40B4-BE49-F238E27FC236}">
                  <a16:creationId xmlns:a16="http://schemas.microsoft.com/office/drawing/2014/main" id="{5B8F513C-64F6-64D3-0DB3-8BBEF700E1B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12101982" y="10094455"/>
              <a:ext cx="2250311" cy="2250311"/>
            </a:xfrm>
            <a:prstGeom prst="rect">
              <a:avLst/>
            </a:prstGeom>
          </p:spPr>
        </p:pic>
        <p:pic>
          <p:nvPicPr>
            <p:cNvPr id="87" name="Picture 83">
              <a:extLst>
                <a:ext uri="{FF2B5EF4-FFF2-40B4-BE49-F238E27FC236}">
                  <a16:creationId xmlns:a16="http://schemas.microsoft.com/office/drawing/2014/main" id="{28B570E8-29D7-9450-75D7-B43D67F291E3}"/>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89345" y="12084731"/>
              <a:ext cx="2250311" cy="2250311"/>
            </a:xfrm>
            <a:prstGeom prst="rect">
              <a:avLst/>
            </a:prstGeom>
          </p:spPr>
        </p:pic>
        <p:pic>
          <p:nvPicPr>
            <p:cNvPr id="88" name="Picture 84">
              <a:extLst>
                <a:ext uri="{FF2B5EF4-FFF2-40B4-BE49-F238E27FC236}">
                  <a16:creationId xmlns:a16="http://schemas.microsoft.com/office/drawing/2014/main" id="{B9AA4F48-1BC7-CD63-C4C3-800672540748}"/>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111708" y="12084731"/>
              <a:ext cx="2250311" cy="2250311"/>
            </a:xfrm>
            <a:prstGeom prst="rect">
              <a:avLst/>
            </a:prstGeom>
          </p:spPr>
        </p:pic>
        <p:pic>
          <p:nvPicPr>
            <p:cNvPr id="89" name="Picture 85">
              <a:extLst>
                <a:ext uri="{FF2B5EF4-FFF2-40B4-BE49-F238E27FC236}">
                  <a16:creationId xmlns:a16="http://schemas.microsoft.com/office/drawing/2014/main" id="{39FB3FF5-7A98-3057-348D-B4EE5A1C873F}"/>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66157" y="12084731"/>
              <a:ext cx="2250311" cy="2250311"/>
            </a:xfrm>
            <a:prstGeom prst="rect">
              <a:avLst/>
            </a:prstGeom>
          </p:spPr>
        </p:pic>
        <p:pic>
          <p:nvPicPr>
            <p:cNvPr id="90" name="Picture 86">
              <a:extLst>
                <a:ext uri="{FF2B5EF4-FFF2-40B4-BE49-F238E27FC236}">
                  <a16:creationId xmlns:a16="http://schemas.microsoft.com/office/drawing/2014/main" id="{0823C395-398B-CD9E-3936-3AB227B66B47}"/>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8103524" y="10094455"/>
              <a:ext cx="2250311" cy="2250311"/>
            </a:xfrm>
            <a:prstGeom prst="rect">
              <a:avLst/>
            </a:prstGeom>
          </p:spPr>
        </p:pic>
      </p:grpSp>
      <p:pic>
        <p:nvPicPr>
          <p:cNvPr id="91" name="Picture 3">
            <a:extLst>
              <a:ext uri="{FF2B5EF4-FFF2-40B4-BE49-F238E27FC236}">
                <a16:creationId xmlns:a16="http://schemas.microsoft.com/office/drawing/2014/main" id="{64994D63-9B19-B4EC-C20A-3AABF5BFF95F}"/>
              </a:ext>
            </a:extLst>
          </p:cNvPr>
          <p:cNvPicPr>
            <a:picLocks noChangeAspect="1"/>
          </p:cNvPicPr>
          <p:nvPr/>
        </p:nvPicPr>
        <p:blipFill>
          <a:blip r:embed="rId5">
            <a:alphaModFix amt="6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7672">
            <a:off x="241695" y="3324974"/>
            <a:ext cx="6026987" cy="1654827"/>
          </a:xfrm>
          <a:prstGeom prst="rect">
            <a:avLst/>
          </a:prstGeom>
        </p:spPr>
      </p:pic>
      <p:sp>
        <p:nvSpPr>
          <p:cNvPr id="4" name="Title 3">
            <a:extLst>
              <a:ext uri="{FF2B5EF4-FFF2-40B4-BE49-F238E27FC236}">
                <a16:creationId xmlns:a16="http://schemas.microsoft.com/office/drawing/2014/main" id="{C3DD752B-3EDF-AF7B-DF26-092D73D9901A}"/>
              </a:ext>
            </a:extLst>
          </p:cNvPr>
          <p:cNvSpPr>
            <a:spLocks noGrp="1"/>
          </p:cNvSpPr>
          <p:nvPr>
            <p:ph type="title"/>
          </p:nvPr>
        </p:nvSpPr>
        <p:spPr/>
        <p:txBody>
          <a:bodyPr/>
          <a:lstStyle/>
          <a:p>
            <a:r>
              <a:rPr lang="en-US" dirty="0"/>
              <a:t>Practice</a:t>
            </a:r>
          </a:p>
        </p:txBody>
      </p:sp>
      <p:sp>
        <p:nvSpPr>
          <p:cNvPr id="5" name="Text Placeholder 4">
            <a:extLst>
              <a:ext uri="{FF2B5EF4-FFF2-40B4-BE49-F238E27FC236}">
                <a16:creationId xmlns:a16="http://schemas.microsoft.com/office/drawing/2014/main" id="{BAC17917-DB9F-C671-CA5E-1F1CFBAB13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56087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A650A-5BE7-6E3E-7A0F-081F6DCAE764}"/>
              </a:ext>
            </a:extLst>
          </p:cNvPr>
          <p:cNvSpPr>
            <a:spLocks noGrp="1"/>
          </p:cNvSpPr>
          <p:nvPr>
            <p:ph type="title"/>
          </p:nvPr>
        </p:nvSpPr>
        <p:spPr/>
        <p:txBody>
          <a:bodyPr/>
          <a:lstStyle/>
          <a:p>
            <a:r>
              <a:rPr lang="en-US" dirty="0"/>
              <a:t>Group Practice Questions</a:t>
            </a:r>
          </a:p>
        </p:txBody>
      </p:sp>
      <p:sp>
        <p:nvSpPr>
          <p:cNvPr id="5" name="Content Placeholder 4">
            <a:extLst>
              <a:ext uri="{FF2B5EF4-FFF2-40B4-BE49-F238E27FC236}">
                <a16:creationId xmlns:a16="http://schemas.microsoft.com/office/drawing/2014/main" id="{6E76FB1D-B4BE-7370-C452-5B57B5A737DC}"/>
              </a:ext>
            </a:extLst>
          </p:cNvPr>
          <p:cNvSpPr>
            <a:spLocks noGrp="1"/>
          </p:cNvSpPr>
          <p:nvPr>
            <p:ph idx="1"/>
          </p:nvPr>
        </p:nvSpPr>
        <p:spPr/>
        <p:txBody>
          <a:bodyPr>
            <a:normAutofit/>
          </a:bodyPr>
          <a:lstStyle/>
          <a:p>
            <a:pPr marL="0" indent="0">
              <a:buNone/>
            </a:pPr>
            <a:r>
              <a:rPr lang="en-US" sz="4000" dirty="0"/>
              <a:t>Please get into a group of 2-3.</a:t>
            </a:r>
          </a:p>
          <a:p>
            <a:pPr marL="0" indent="0">
              <a:buNone/>
            </a:pPr>
            <a:r>
              <a:rPr lang="en-US" sz="4000" dirty="0"/>
              <a:t>Answer the Group Practice questions together.</a:t>
            </a:r>
          </a:p>
        </p:txBody>
      </p:sp>
    </p:spTree>
    <p:extLst>
      <p:ext uri="{BB962C8B-B14F-4D97-AF65-F5344CB8AC3E}">
        <p14:creationId xmlns:p14="http://schemas.microsoft.com/office/powerpoint/2010/main" val="4022923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AE8B4-D4DB-A22C-D521-34E74EF9D4C1}"/>
              </a:ext>
            </a:extLst>
          </p:cNvPr>
          <p:cNvSpPr>
            <a:spLocks noGrp="1"/>
          </p:cNvSpPr>
          <p:nvPr>
            <p:ph type="title"/>
          </p:nvPr>
        </p:nvSpPr>
        <p:spPr/>
        <p:txBody>
          <a:bodyPr/>
          <a:lstStyle/>
          <a:p>
            <a:r>
              <a:rPr lang="en-US" dirty="0"/>
              <a:t>Group Practice 1</a:t>
            </a:r>
          </a:p>
        </p:txBody>
      </p:sp>
      <p:sp>
        <p:nvSpPr>
          <p:cNvPr id="5" name="Text Placeholder 4">
            <a:extLst>
              <a:ext uri="{FF2B5EF4-FFF2-40B4-BE49-F238E27FC236}">
                <a16:creationId xmlns:a16="http://schemas.microsoft.com/office/drawing/2014/main" id="{6E638BE0-19C7-B50D-F077-9122F603EC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39543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D88ABC-FB87-4B28-1064-36AED27410A9}"/>
              </a:ext>
            </a:extLst>
          </p:cNvPr>
          <p:cNvSpPr/>
          <p:nvPr/>
        </p:nvSpPr>
        <p:spPr>
          <a:xfrm>
            <a:off x="533400" y="375056"/>
            <a:ext cx="5436476"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There are several options to reduce household damages from flood. One option would be to elevate the structure of the house above the base flood elevation (BFE). In other words, it is to raise the floor level of the building to be above the level that floodwaters are expected to reach.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54 out of 100 houses that are lower than the BFE have had flood damage, while 39 out of 100 houses that are above the BFE have had flood damages.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pic>
        <p:nvPicPr>
          <p:cNvPr id="23554" name="Picture 2" descr="Repeatedly Flooded Properties Will Continue to Cost Taxpayers Billions of  Dollars | The Pew Charitable Trusts">
            <a:extLst>
              <a:ext uri="{FF2B5EF4-FFF2-40B4-BE49-F238E27FC236}">
                <a16:creationId xmlns:a16="http://schemas.microsoft.com/office/drawing/2014/main" id="{5F6ABF23-79EB-1381-8D18-B92E26BF23AB}"/>
              </a:ext>
            </a:extLst>
          </p:cNvPr>
          <p:cNvPicPr>
            <a:picLocks noChangeAspect="1" noChangeArrowheads="1"/>
          </p:cNvPicPr>
          <p:nvPr/>
        </p:nvPicPr>
        <p:blipFill>
          <a:blip r:embed="rId3">
            <a:alphaModFix amt="52000"/>
            <a:extLst>
              <a:ext uri="{28A0092B-C50C-407E-A947-70E740481C1C}">
                <a14:useLocalDpi xmlns:a14="http://schemas.microsoft.com/office/drawing/2010/main" val="0"/>
              </a:ext>
            </a:extLst>
          </a:blip>
          <a:srcRect/>
          <a:stretch>
            <a:fillRect/>
          </a:stretch>
        </p:blipFill>
        <p:spPr bwMode="auto">
          <a:xfrm>
            <a:off x="6415679" y="-29309"/>
            <a:ext cx="5776321" cy="688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709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1ADA3-6C0B-BBB3-DC44-50D9156CA60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2AE7EE1-460D-9ADF-02A2-4B3278392EDB}"/>
              </a:ext>
            </a:extLst>
          </p:cNvPr>
          <p:cNvSpPr txBox="1"/>
          <p:nvPr/>
        </p:nvSpPr>
        <p:spPr>
          <a:xfrm>
            <a:off x="5969876" y="375056"/>
            <a:ext cx="5741275" cy="2677656"/>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rPr>
              <a:t>To help people understand the data, which type of graph would you choose to visualize the data? </a:t>
            </a: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0"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rPr>
              <a:t>a. Bar graph</a:t>
            </a: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rPr>
              <a:t>b. Icon array</a:t>
            </a: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rPr>
              <a:t>c. The data cannot be visualized.</a:t>
            </a:r>
          </a:p>
        </p:txBody>
      </p:sp>
      <p:sp>
        <p:nvSpPr>
          <p:cNvPr id="2" name="Rectangle 1">
            <a:extLst>
              <a:ext uri="{FF2B5EF4-FFF2-40B4-BE49-F238E27FC236}">
                <a16:creationId xmlns:a16="http://schemas.microsoft.com/office/drawing/2014/main" id="{8CD6212A-A447-36B0-A40D-C371CC44B106}"/>
              </a:ext>
            </a:extLst>
          </p:cNvPr>
          <p:cNvSpPr/>
          <p:nvPr/>
        </p:nvSpPr>
        <p:spPr>
          <a:xfrm>
            <a:off x="533400" y="375056"/>
            <a:ext cx="5436476"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There are several options to reduce household damages from flood. One option would be to elevate the structure of the house above the base flood elevation (BFE). In other words, it is to raise the floor level of the building to be above the level that floodwaters are expected to reach.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54 out of 100 houses that are lower than the BFE have had flood damage, while 39 out of 100 houses that are above the BFE have had flood damages.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239322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9CBCD7-7099-1479-268A-D2BCBA23BA31}"/>
              </a:ext>
            </a:extLst>
          </p:cNvPr>
          <p:cNvSpPr txBox="1"/>
          <p:nvPr/>
        </p:nvSpPr>
        <p:spPr>
          <a:xfrm>
            <a:off x="5969876" y="375056"/>
            <a:ext cx="5741275" cy="830997"/>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rPr>
              <a:t>Visualize the data using the graph type of your choice.</a:t>
            </a:r>
          </a:p>
        </p:txBody>
      </p:sp>
      <p:sp>
        <p:nvSpPr>
          <p:cNvPr id="2" name="TextBox 1">
            <a:extLst>
              <a:ext uri="{FF2B5EF4-FFF2-40B4-BE49-F238E27FC236}">
                <a16:creationId xmlns:a16="http://schemas.microsoft.com/office/drawing/2014/main" id="{C7FF41C6-6E42-3466-E22B-FEF520F2C446}"/>
              </a:ext>
            </a:extLst>
          </p:cNvPr>
          <p:cNvSpPr txBox="1"/>
          <p:nvPr/>
        </p:nvSpPr>
        <p:spPr>
          <a:xfrm>
            <a:off x="6361043" y="1351722"/>
            <a:ext cx="5297557"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Below BFE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54 out of 100 houses have flood damage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Above BFE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39 out of 100 houses have flood damage</a:t>
            </a:r>
          </a:p>
        </p:txBody>
      </p:sp>
      <p:sp>
        <p:nvSpPr>
          <p:cNvPr id="3" name="Rectangle 2">
            <a:extLst>
              <a:ext uri="{FF2B5EF4-FFF2-40B4-BE49-F238E27FC236}">
                <a16:creationId xmlns:a16="http://schemas.microsoft.com/office/drawing/2014/main" id="{445B94E9-2A7C-D8B1-0301-E08C1440379F}"/>
              </a:ext>
            </a:extLst>
          </p:cNvPr>
          <p:cNvSpPr/>
          <p:nvPr/>
        </p:nvSpPr>
        <p:spPr>
          <a:xfrm>
            <a:off x="533400" y="375056"/>
            <a:ext cx="5436476"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There are several options to reduce household damages from flood. One option would be to elevate the structure of the house above the base flood elevation (BFE). In other words, it is to raise the floor level of the building to be above the level that floodwaters are expected to reach.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54 out of 100 houses that are lower than the BFE have had flood damage, while 39 out of 100 houses that are above the BFE have had flood damages.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824793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EDC902E-A219-DC77-866B-14030783F3CB}"/>
              </a:ext>
            </a:extLst>
          </p:cNvPr>
          <p:cNvGraphicFramePr/>
          <p:nvPr/>
        </p:nvGraphicFramePr>
        <p:xfrm>
          <a:off x="6222126" y="375056"/>
          <a:ext cx="5547842" cy="525882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FE0ABB60-EE94-455D-FAA6-BA19572FD2E4}"/>
              </a:ext>
            </a:extLst>
          </p:cNvPr>
          <p:cNvSpPr/>
          <p:nvPr/>
        </p:nvSpPr>
        <p:spPr>
          <a:xfrm>
            <a:off x="533400" y="375056"/>
            <a:ext cx="5436476"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There are several options to reduce household damages from flood. One option would be to elevate the structure of the house above the base flood elevation (BFE). In other words, it is to raise the floor level of the building to be above the level that floodwaters are expected to reach.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54 out of 100 houses that are lower than the BFE have had flood damage, while 39 out of 100 houses that are above the BFE have had flood damages.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44514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66195C-E37B-7C78-EC77-25955CCCA783}"/>
              </a:ext>
            </a:extLst>
          </p:cNvPr>
          <p:cNvPicPr>
            <a:picLocks noChangeAspect="1"/>
          </p:cNvPicPr>
          <p:nvPr/>
        </p:nvPicPr>
        <p:blipFill>
          <a:blip r:embed="rId3"/>
          <a:stretch>
            <a:fillRect/>
          </a:stretch>
        </p:blipFill>
        <p:spPr>
          <a:xfrm>
            <a:off x="6222126" y="1206053"/>
            <a:ext cx="5848651" cy="4943729"/>
          </a:xfrm>
          <a:prstGeom prst="rect">
            <a:avLst/>
          </a:prstGeom>
        </p:spPr>
      </p:pic>
      <p:sp>
        <p:nvSpPr>
          <p:cNvPr id="2" name="TextBox 1">
            <a:extLst>
              <a:ext uri="{FF2B5EF4-FFF2-40B4-BE49-F238E27FC236}">
                <a16:creationId xmlns:a16="http://schemas.microsoft.com/office/drawing/2014/main" id="{BBEC328D-298A-F4FF-E4BD-163EBBCA1C30}"/>
              </a:ext>
            </a:extLst>
          </p:cNvPr>
          <p:cNvSpPr txBox="1"/>
          <p:nvPr/>
        </p:nvSpPr>
        <p:spPr>
          <a:xfrm>
            <a:off x="5969876" y="375056"/>
            <a:ext cx="5741275" cy="830997"/>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rPr>
              <a:t>Visualize the data using the graph type of your choice.</a:t>
            </a:r>
          </a:p>
        </p:txBody>
      </p:sp>
      <p:sp>
        <p:nvSpPr>
          <p:cNvPr id="3" name="Rectangle 2">
            <a:extLst>
              <a:ext uri="{FF2B5EF4-FFF2-40B4-BE49-F238E27FC236}">
                <a16:creationId xmlns:a16="http://schemas.microsoft.com/office/drawing/2014/main" id="{ECE11276-06E3-178D-540C-2313D52D8573}"/>
              </a:ext>
            </a:extLst>
          </p:cNvPr>
          <p:cNvSpPr/>
          <p:nvPr/>
        </p:nvSpPr>
        <p:spPr>
          <a:xfrm>
            <a:off x="533400" y="375056"/>
            <a:ext cx="5436476"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There are several options to reduce household damages from flood. One option would be to elevate the structure of the house above the base flood elevation (BFE). In other words, it is to raise the floor level of the building to be above the level that floodwaters are expected to reach.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54 out of 100 houses that are lower than the BFE have had flood damage, while 39 out of 100 houses that are above the BFE have had flood damages.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878265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EC328D-298A-F4FF-E4BD-163EBBCA1C30}"/>
              </a:ext>
            </a:extLst>
          </p:cNvPr>
          <p:cNvSpPr txBox="1"/>
          <p:nvPr/>
        </p:nvSpPr>
        <p:spPr>
          <a:xfrm>
            <a:off x="5969876" y="375056"/>
            <a:ext cx="5741275" cy="415498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Based on the data, the houses above the BFE:</a:t>
            </a:r>
          </a:p>
          <a:p>
            <a:pPr marL="1257300" marR="0" lvl="2"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are more vulnerable to flood damage risk as compared to the houses below the BFE</a:t>
            </a:r>
          </a:p>
          <a:p>
            <a:pPr marL="1257300" marR="0" lvl="2"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0" cap="none" spc="0" normalizeH="0" baseline="0" noProof="0" dirty="0">
                <a:ln>
                  <a:noFill/>
                </a:ln>
                <a:solidFill>
                  <a:prstClr val="black"/>
                </a:solidFill>
                <a:effectLst/>
                <a:uLnTx/>
                <a:uFillTx/>
                <a:latin typeface="Aptos" panose="020B0004020202020204" pitchFamily="34" charset="0"/>
                <a:ea typeface="+mn-ea"/>
                <a:cs typeface="Times New Roman" panose="02020603050405020304" pitchFamily="18" charset="0"/>
              </a:rPr>
              <a:t>are less vulnerable to flood damage  risk as compared to the houses below the BFE</a:t>
            </a:r>
          </a:p>
          <a:p>
            <a:pPr marL="1257300" marR="0" lvl="2"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have the same vulnerability to flood damage risk as the houses below the BFE</a:t>
            </a:r>
          </a:p>
        </p:txBody>
      </p:sp>
      <p:sp>
        <p:nvSpPr>
          <p:cNvPr id="3" name="Rectangle 2">
            <a:extLst>
              <a:ext uri="{FF2B5EF4-FFF2-40B4-BE49-F238E27FC236}">
                <a16:creationId xmlns:a16="http://schemas.microsoft.com/office/drawing/2014/main" id="{0D0B17F9-6AE0-6678-3EF5-2D924BE927F0}"/>
              </a:ext>
            </a:extLst>
          </p:cNvPr>
          <p:cNvSpPr/>
          <p:nvPr/>
        </p:nvSpPr>
        <p:spPr>
          <a:xfrm>
            <a:off x="533400" y="375056"/>
            <a:ext cx="5436476"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There are several options to reduce household damages from flood. One option would be to elevate the structure of the house above the base flood elevation (BFE). In other words, it is to raise the floor level of the building to be above the level that floodwaters are expected to reach.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54 out of 100 houses that are lower than the BFE have had flood damage, while 39 out of 100 houses that are above the BFE have had flood damages.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31961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9A799CA-5DA9-7C43-658D-7A6C5E6DA043}"/>
              </a:ext>
            </a:extLst>
          </p:cNvPr>
          <p:cNvGraphicFramePr>
            <a:graphicFrameLocks noGrp="1"/>
          </p:cNvGraphicFramePr>
          <p:nvPr>
            <p:ph idx="1"/>
            <p:extLst>
              <p:ext uri="{D42A27DB-BD31-4B8C-83A1-F6EECF244321}">
                <p14:modId xmlns:p14="http://schemas.microsoft.com/office/powerpoint/2010/main" val="2831179013"/>
              </p:ext>
            </p:extLst>
          </p:nvPr>
        </p:nvGraphicFramePr>
        <p:xfrm>
          <a:off x="1112210" y="792488"/>
          <a:ext cx="9967579" cy="5273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8903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EC328D-298A-F4FF-E4BD-163EBBCA1C30}"/>
              </a:ext>
            </a:extLst>
          </p:cNvPr>
          <p:cNvSpPr txBox="1"/>
          <p:nvPr/>
        </p:nvSpPr>
        <p:spPr>
          <a:xfrm>
            <a:off x="5969876" y="375056"/>
            <a:ext cx="5741275" cy="415498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Based on the data, the houses above the BFE:</a:t>
            </a:r>
          </a:p>
          <a:p>
            <a:pPr marL="1257300" marR="0" lvl="2"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are more vulnerable to flood damage risk as compared to the houses below the BFE</a:t>
            </a:r>
          </a:p>
          <a:p>
            <a:pPr marL="1257300" marR="0" lvl="2"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1" i="0" u="none" strike="noStrike" kern="0" cap="none" spc="0" normalizeH="0" baseline="0" noProof="0" dirty="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rPr>
              <a:t>are less vulnerable to flood damage  risk as compared to the houses below the BFE</a:t>
            </a:r>
          </a:p>
          <a:p>
            <a:pPr marL="1257300" marR="0" lvl="2" indent="-3429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0" i="0" u="none" strike="noStrike" kern="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have the same vulnerability to flood damage risk as the houses below the BFE</a:t>
            </a:r>
          </a:p>
        </p:txBody>
      </p:sp>
      <p:sp>
        <p:nvSpPr>
          <p:cNvPr id="3" name="Rectangle 2">
            <a:extLst>
              <a:ext uri="{FF2B5EF4-FFF2-40B4-BE49-F238E27FC236}">
                <a16:creationId xmlns:a16="http://schemas.microsoft.com/office/drawing/2014/main" id="{624D1601-4706-46E6-5281-03D67DB099EA}"/>
              </a:ext>
            </a:extLst>
          </p:cNvPr>
          <p:cNvSpPr/>
          <p:nvPr/>
        </p:nvSpPr>
        <p:spPr>
          <a:xfrm>
            <a:off x="533400" y="375056"/>
            <a:ext cx="5436476"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There are several options to reduce household damages from flood. One option would be to elevate the structure of the house above the base flood elevation (BFE). In other words, it is to raise the floor level of the building to be above the level that floodwaters are expected to reach.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54 out of 100 houses that are lower than the BFE have had flood damage, while 39 out of 100 houses that are above the BFE have had flood damages.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818198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AE8B4-D4DB-A22C-D521-34E74EF9D4C1}"/>
              </a:ext>
            </a:extLst>
          </p:cNvPr>
          <p:cNvSpPr>
            <a:spLocks noGrp="1"/>
          </p:cNvSpPr>
          <p:nvPr>
            <p:ph type="title"/>
          </p:nvPr>
        </p:nvSpPr>
        <p:spPr/>
        <p:txBody>
          <a:bodyPr/>
          <a:lstStyle/>
          <a:p>
            <a:r>
              <a:rPr lang="en-US" dirty="0"/>
              <a:t>Group Practice 2</a:t>
            </a:r>
          </a:p>
        </p:txBody>
      </p:sp>
      <p:sp>
        <p:nvSpPr>
          <p:cNvPr id="5" name="Text Placeholder 4">
            <a:extLst>
              <a:ext uri="{FF2B5EF4-FFF2-40B4-BE49-F238E27FC236}">
                <a16:creationId xmlns:a16="http://schemas.microsoft.com/office/drawing/2014/main" id="{6E638BE0-19C7-B50D-F077-9122F603EC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0307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white powder on persons hand">
            <a:extLst>
              <a:ext uri="{FF2B5EF4-FFF2-40B4-BE49-F238E27FC236}">
                <a16:creationId xmlns:a16="http://schemas.microsoft.com/office/drawing/2014/main" id="{6109C7A2-A716-D30E-EED8-76056C32A693}"/>
              </a:ext>
            </a:extLst>
          </p:cNvPr>
          <p:cNvPicPr>
            <a:picLocks noChangeAspect="1" noChangeArrowheads="1"/>
          </p:cNvPicPr>
          <p:nvPr/>
        </p:nvPicPr>
        <p:blipFill>
          <a:blip r:embed="rId3">
            <a:alphaModFix amt="45000"/>
            <a:extLst>
              <a:ext uri="{28A0092B-C50C-407E-A947-70E740481C1C}">
                <a14:useLocalDpi xmlns:a14="http://schemas.microsoft.com/office/drawing/2010/main" val="0"/>
              </a:ext>
            </a:extLst>
          </a:blip>
          <a:srcRect/>
          <a:stretch>
            <a:fillRect/>
          </a:stretch>
        </p:blipFill>
        <p:spPr bwMode="auto">
          <a:xfrm>
            <a:off x="6306207" y="0"/>
            <a:ext cx="588579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96DBF5B-E4DA-5941-E01A-8F158ED7868A}"/>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Tree>
    <p:extLst>
      <p:ext uri="{BB962C8B-B14F-4D97-AF65-F5344CB8AC3E}">
        <p14:creationId xmlns:p14="http://schemas.microsoft.com/office/powerpoint/2010/main" val="2112440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175835-9835-BA26-5C41-F638FDE749B0}"/>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
        <p:nvSpPr>
          <p:cNvPr id="2" name="TextBox 1">
            <a:extLst>
              <a:ext uri="{FF2B5EF4-FFF2-40B4-BE49-F238E27FC236}">
                <a16:creationId xmlns:a16="http://schemas.microsoft.com/office/drawing/2014/main" id="{A0805B3D-1806-02B5-C603-5997AD55B3CB}"/>
              </a:ext>
            </a:extLst>
          </p:cNvPr>
          <p:cNvSpPr txBox="1"/>
          <p:nvPr/>
        </p:nvSpPr>
        <p:spPr>
          <a:xfrm>
            <a:off x="5447361" y="375056"/>
            <a:ext cx="5741275" cy="2677656"/>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rPr>
              <a:t>To help people understand the data, which type of graph would you choose to visualize the data? </a:t>
            </a: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0"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rPr>
              <a:t>a. Bar graph</a:t>
            </a: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rPr>
              <a:t>b. Icon array</a:t>
            </a: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0" cap="none" spc="0" normalizeH="0" baseline="0" noProof="0" dirty="0">
                <a:ln>
                  <a:noFill/>
                </a:ln>
                <a:solidFill>
                  <a:srgbClr val="32363A"/>
                </a:solidFill>
                <a:effectLst/>
                <a:uLnTx/>
                <a:uFillTx/>
                <a:latin typeface="Aptos" panose="020B0004020202020204" pitchFamily="34" charset="0"/>
                <a:ea typeface="Times New Roman" panose="02020603050405020304" pitchFamily="18" charset="0"/>
                <a:cs typeface="Times New Roman" panose="02020603050405020304" pitchFamily="18" charset="0"/>
              </a:rPr>
              <a:t>c. The data cannot be visualized.</a:t>
            </a:r>
          </a:p>
        </p:txBody>
      </p:sp>
    </p:spTree>
    <p:extLst>
      <p:ext uri="{BB962C8B-B14F-4D97-AF65-F5344CB8AC3E}">
        <p14:creationId xmlns:p14="http://schemas.microsoft.com/office/powerpoint/2010/main" val="2042309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ED733-D7F8-CDDF-8B77-A8AB6DD6EE9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A5295DF-3D98-6E91-6046-6F87CE96D337}"/>
              </a:ext>
            </a:extLst>
          </p:cNvPr>
          <p:cNvSpPr txBox="1"/>
          <p:nvPr/>
        </p:nvSpPr>
        <p:spPr>
          <a:xfrm>
            <a:off x="5553017" y="360147"/>
            <a:ext cx="57412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Visualize the data using the graph type of your choice.</a:t>
            </a:r>
          </a:p>
        </p:txBody>
      </p:sp>
      <p:sp>
        <p:nvSpPr>
          <p:cNvPr id="2" name="Rectangle 1">
            <a:extLst>
              <a:ext uri="{FF2B5EF4-FFF2-40B4-BE49-F238E27FC236}">
                <a16:creationId xmlns:a16="http://schemas.microsoft.com/office/drawing/2014/main" id="{31A7044F-A991-B543-418B-BB3B574DABCF}"/>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Tree>
    <p:extLst>
      <p:ext uri="{BB962C8B-B14F-4D97-AF65-F5344CB8AC3E}">
        <p14:creationId xmlns:p14="http://schemas.microsoft.com/office/powerpoint/2010/main" val="545979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34337E-033F-5F45-6A10-66C979D5C05E}"/>
              </a:ext>
            </a:extLst>
          </p:cNvPr>
          <p:cNvSpPr txBox="1"/>
          <p:nvPr/>
        </p:nvSpPr>
        <p:spPr>
          <a:xfrm>
            <a:off x="5553017" y="360147"/>
            <a:ext cx="57412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Visualize the data using the graph type of your choice.</a:t>
            </a:r>
          </a:p>
        </p:txBody>
      </p:sp>
      <p:sp>
        <p:nvSpPr>
          <p:cNvPr id="3" name="TextBox 2">
            <a:extLst>
              <a:ext uri="{FF2B5EF4-FFF2-40B4-BE49-F238E27FC236}">
                <a16:creationId xmlns:a16="http://schemas.microsoft.com/office/drawing/2014/main" id="{7894D09B-FE82-36D0-7074-3BDB9317E2CE}"/>
              </a:ext>
            </a:extLst>
          </p:cNvPr>
          <p:cNvSpPr txBox="1"/>
          <p:nvPr/>
        </p:nvSpPr>
        <p:spPr>
          <a:xfrm>
            <a:off x="5553017" y="1191144"/>
            <a:ext cx="4611757"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25 out of 100</a:t>
            </a:r>
          </a:p>
        </p:txBody>
      </p:sp>
      <p:sp>
        <p:nvSpPr>
          <p:cNvPr id="2" name="Rectangle 1">
            <a:extLst>
              <a:ext uri="{FF2B5EF4-FFF2-40B4-BE49-F238E27FC236}">
                <a16:creationId xmlns:a16="http://schemas.microsoft.com/office/drawing/2014/main" id="{FB4AE13B-AB7E-2F69-70E8-F9C80EE0C250}"/>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Tree>
    <p:extLst>
      <p:ext uri="{BB962C8B-B14F-4D97-AF65-F5344CB8AC3E}">
        <p14:creationId xmlns:p14="http://schemas.microsoft.com/office/powerpoint/2010/main" val="25225172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A667D-6A55-8F84-2D3A-CAA1541E6632}"/>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A01F6D9-D611-21CB-03D2-5D2C2589EA53}"/>
              </a:ext>
            </a:extLst>
          </p:cNvPr>
          <p:cNvGraphicFramePr/>
          <p:nvPr/>
        </p:nvGraphicFramePr>
        <p:xfrm>
          <a:off x="5852624" y="2385188"/>
          <a:ext cx="5741275" cy="411266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A115CAD-9A10-3308-50C5-02D1BAAEEBB2}"/>
              </a:ext>
            </a:extLst>
          </p:cNvPr>
          <p:cNvSpPr txBox="1"/>
          <p:nvPr/>
        </p:nvSpPr>
        <p:spPr>
          <a:xfrm>
            <a:off x="5553017" y="360147"/>
            <a:ext cx="57412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Visualize the data using the graph type of your choice.</a:t>
            </a:r>
          </a:p>
        </p:txBody>
      </p:sp>
      <p:sp>
        <p:nvSpPr>
          <p:cNvPr id="3" name="TextBox 2">
            <a:extLst>
              <a:ext uri="{FF2B5EF4-FFF2-40B4-BE49-F238E27FC236}">
                <a16:creationId xmlns:a16="http://schemas.microsoft.com/office/drawing/2014/main" id="{A34D06A3-3794-37A0-83EF-B0502E22149D}"/>
              </a:ext>
            </a:extLst>
          </p:cNvPr>
          <p:cNvSpPr txBox="1"/>
          <p:nvPr/>
        </p:nvSpPr>
        <p:spPr>
          <a:xfrm>
            <a:off x="5553017" y="1191144"/>
            <a:ext cx="4611757"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25 out of 100</a:t>
            </a:r>
          </a:p>
        </p:txBody>
      </p:sp>
      <p:sp>
        <p:nvSpPr>
          <p:cNvPr id="4" name="Rectangle 3">
            <a:extLst>
              <a:ext uri="{FF2B5EF4-FFF2-40B4-BE49-F238E27FC236}">
                <a16:creationId xmlns:a16="http://schemas.microsoft.com/office/drawing/2014/main" id="{5D5269B6-E2D1-C441-55BE-3E2E201E6B56}"/>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Tree>
    <p:extLst>
      <p:ext uri="{BB962C8B-B14F-4D97-AF65-F5344CB8AC3E}">
        <p14:creationId xmlns:p14="http://schemas.microsoft.com/office/powerpoint/2010/main" val="3603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1674325-A5E4-89D4-115E-B43FFE986AC0}"/>
              </a:ext>
            </a:extLst>
          </p:cNvPr>
          <p:cNvGraphicFramePr/>
          <p:nvPr/>
        </p:nvGraphicFramePr>
        <p:xfrm>
          <a:off x="5852624" y="2385188"/>
          <a:ext cx="5741275" cy="411266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4505EBD-DC2B-1789-BE52-24FC96F4031F}"/>
              </a:ext>
            </a:extLst>
          </p:cNvPr>
          <p:cNvSpPr txBox="1"/>
          <p:nvPr/>
        </p:nvSpPr>
        <p:spPr>
          <a:xfrm>
            <a:off x="5553017" y="360147"/>
            <a:ext cx="57412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Visualize the data using the graph type of your choice.</a:t>
            </a:r>
          </a:p>
        </p:txBody>
      </p:sp>
      <p:sp>
        <p:nvSpPr>
          <p:cNvPr id="3" name="TextBox 2">
            <a:extLst>
              <a:ext uri="{FF2B5EF4-FFF2-40B4-BE49-F238E27FC236}">
                <a16:creationId xmlns:a16="http://schemas.microsoft.com/office/drawing/2014/main" id="{4F18BAF9-A976-299F-1266-272627FFAFA0}"/>
              </a:ext>
            </a:extLst>
          </p:cNvPr>
          <p:cNvSpPr txBox="1"/>
          <p:nvPr/>
        </p:nvSpPr>
        <p:spPr>
          <a:xfrm>
            <a:off x="5553017" y="1191144"/>
            <a:ext cx="4611757"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25 out of 100</a:t>
            </a:r>
          </a:p>
        </p:txBody>
      </p:sp>
      <p:sp>
        <p:nvSpPr>
          <p:cNvPr id="4" name="Rectangle 3">
            <a:extLst>
              <a:ext uri="{FF2B5EF4-FFF2-40B4-BE49-F238E27FC236}">
                <a16:creationId xmlns:a16="http://schemas.microsoft.com/office/drawing/2014/main" id="{3C741CFD-8074-BC75-157A-3BF75B349F9E}"/>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Tree>
    <p:extLst>
      <p:ext uri="{BB962C8B-B14F-4D97-AF65-F5344CB8AC3E}">
        <p14:creationId xmlns:p14="http://schemas.microsoft.com/office/powerpoint/2010/main" val="10771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F98AC0-5CA7-DE45-2516-D20D5D2F454A}"/>
              </a:ext>
            </a:extLst>
          </p:cNvPr>
          <p:cNvSpPr txBox="1"/>
          <p:nvPr/>
        </p:nvSpPr>
        <p:spPr>
          <a:xfrm>
            <a:off x="5553017" y="360147"/>
            <a:ext cx="57412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Visualize the data using the graph type of your choice.</a:t>
            </a:r>
          </a:p>
        </p:txBody>
      </p:sp>
      <p:grpSp>
        <p:nvGrpSpPr>
          <p:cNvPr id="3" name="Group 2">
            <a:extLst>
              <a:ext uri="{FF2B5EF4-FFF2-40B4-BE49-F238E27FC236}">
                <a16:creationId xmlns:a16="http://schemas.microsoft.com/office/drawing/2014/main" id="{42722B41-89AB-90BE-F00B-F17F1499A9AF}"/>
              </a:ext>
            </a:extLst>
          </p:cNvPr>
          <p:cNvGrpSpPr/>
          <p:nvPr/>
        </p:nvGrpSpPr>
        <p:grpSpPr>
          <a:xfrm>
            <a:off x="5553017" y="3004529"/>
            <a:ext cx="4170983" cy="1950346"/>
            <a:chOff x="5553017" y="1056640"/>
            <a:chExt cx="4170983" cy="1950346"/>
          </a:xfrm>
        </p:grpSpPr>
        <p:grpSp>
          <p:nvGrpSpPr>
            <p:cNvPr id="5" name="Group 4">
              <a:extLst>
                <a:ext uri="{FF2B5EF4-FFF2-40B4-BE49-F238E27FC236}">
                  <a16:creationId xmlns:a16="http://schemas.microsoft.com/office/drawing/2014/main" id="{167C6131-5F89-78D3-D839-996D068082F9}"/>
                </a:ext>
              </a:extLst>
            </p:cNvPr>
            <p:cNvGrpSpPr/>
            <p:nvPr/>
          </p:nvGrpSpPr>
          <p:grpSpPr>
            <a:xfrm>
              <a:off x="5553017" y="1169707"/>
              <a:ext cx="2122607" cy="1837279"/>
              <a:chOff x="5570222" y="960311"/>
              <a:chExt cx="2482333" cy="2148649"/>
            </a:xfrm>
          </p:grpSpPr>
          <p:pic>
            <p:nvPicPr>
              <p:cNvPr id="14" name="Picture 13">
                <a:extLst>
                  <a:ext uri="{FF2B5EF4-FFF2-40B4-BE49-F238E27FC236}">
                    <a16:creationId xmlns:a16="http://schemas.microsoft.com/office/drawing/2014/main" id="{4B948FB6-A358-1B67-E37E-D406C35A0254}"/>
                  </a:ext>
                </a:extLst>
              </p:cNvPr>
              <p:cNvPicPr>
                <a:picLocks noChangeAspect="1"/>
              </p:cNvPicPr>
              <p:nvPr/>
            </p:nvPicPr>
            <p:blipFill rotWithShape="1">
              <a:blip r:embed="rId3"/>
              <a:srcRect l="12731" t="32388" b="27621"/>
              <a:stretch/>
            </p:blipFill>
            <p:spPr>
              <a:xfrm>
                <a:off x="5570222" y="1167653"/>
                <a:ext cx="2482333" cy="1941307"/>
              </a:xfrm>
              <a:prstGeom prst="rect">
                <a:avLst/>
              </a:prstGeom>
            </p:spPr>
          </p:pic>
          <p:sp>
            <p:nvSpPr>
              <p:cNvPr id="15" name="Rectangle 14">
                <a:extLst>
                  <a:ext uri="{FF2B5EF4-FFF2-40B4-BE49-F238E27FC236}">
                    <a16:creationId xmlns:a16="http://schemas.microsoft.com/office/drawing/2014/main" id="{5D69CE84-D9F7-89BF-DE71-1C71500FB99E}"/>
                  </a:ext>
                </a:extLst>
              </p:cNvPr>
              <p:cNvSpPr/>
              <p:nvPr/>
            </p:nvSpPr>
            <p:spPr>
              <a:xfrm>
                <a:off x="6043450" y="960311"/>
                <a:ext cx="1834053" cy="346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676B133B-9658-3616-C11C-46A2C9975E9A}"/>
                </a:ext>
              </a:extLst>
            </p:cNvPr>
            <p:cNvSpPr/>
            <p:nvPr/>
          </p:nvSpPr>
          <p:spPr>
            <a:xfrm>
              <a:off x="8045882" y="1169707"/>
              <a:ext cx="1678118" cy="296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617C8AC-F1A7-92CC-5387-607E5E30FF43}"/>
                </a:ext>
              </a:extLst>
            </p:cNvPr>
            <p:cNvSpPr txBox="1"/>
            <p:nvPr/>
          </p:nvSpPr>
          <p:spPr>
            <a:xfrm>
              <a:off x="6096000" y="105664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West</a:t>
              </a:r>
            </a:p>
          </p:txBody>
        </p:sp>
      </p:grpSp>
      <p:sp>
        <p:nvSpPr>
          <p:cNvPr id="16" name="TextBox 15">
            <a:extLst>
              <a:ext uri="{FF2B5EF4-FFF2-40B4-BE49-F238E27FC236}">
                <a16:creationId xmlns:a16="http://schemas.microsoft.com/office/drawing/2014/main" id="{2C99D252-4BE2-5812-808B-3DB98B963560}"/>
              </a:ext>
            </a:extLst>
          </p:cNvPr>
          <p:cNvSpPr txBox="1"/>
          <p:nvPr/>
        </p:nvSpPr>
        <p:spPr>
          <a:xfrm>
            <a:off x="5553017" y="1191144"/>
            <a:ext cx="4611757"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25 out of 100</a:t>
            </a:r>
          </a:p>
        </p:txBody>
      </p:sp>
      <p:sp>
        <p:nvSpPr>
          <p:cNvPr id="2" name="Rectangle 1">
            <a:extLst>
              <a:ext uri="{FF2B5EF4-FFF2-40B4-BE49-F238E27FC236}">
                <a16:creationId xmlns:a16="http://schemas.microsoft.com/office/drawing/2014/main" id="{B2BF55C4-DCDA-4FDE-9DCF-F33AEDA2EB9E}"/>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Tree>
    <p:extLst>
      <p:ext uri="{BB962C8B-B14F-4D97-AF65-F5344CB8AC3E}">
        <p14:creationId xmlns:p14="http://schemas.microsoft.com/office/powerpoint/2010/main" val="8052283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F98AC0-5CA7-DE45-2516-D20D5D2F454A}"/>
              </a:ext>
            </a:extLst>
          </p:cNvPr>
          <p:cNvSpPr txBox="1"/>
          <p:nvPr/>
        </p:nvSpPr>
        <p:spPr>
          <a:xfrm>
            <a:off x="5553017" y="360147"/>
            <a:ext cx="57412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Visualize the data using the graph type of your choice.</a:t>
            </a:r>
          </a:p>
        </p:txBody>
      </p:sp>
      <p:grpSp>
        <p:nvGrpSpPr>
          <p:cNvPr id="3" name="Group 2">
            <a:extLst>
              <a:ext uri="{FF2B5EF4-FFF2-40B4-BE49-F238E27FC236}">
                <a16:creationId xmlns:a16="http://schemas.microsoft.com/office/drawing/2014/main" id="{534F3F47-70CF-1041-9D8F-46BB177D4092}"/>
              </a:ext>
            </a:extLst>
          </p:cNvPr>
          <p:cNvGrpSpPr/>
          <p:nvPr/>
        </p:nvGrpSpPr>
        <p:grpSpPr>
          <a:xfrm>
            <a:off x="5553017" y="3004529"/>
            <a:ext cx="4263689" cy="2004231"/>
            <a:chOff x="5553017" y="1056640"/>
            <a:chExt cx="4263689" cy="2004231"/>
          </a:xfrm>
        </p:grpSpPr>
        <p:grpSp>
          <p:nvGrpSpPr>
            <p:cNvPr id="7" name="Group 6">
              <a:extLst>
                <a:ext uri="{FF2B5EF4-FFF2-40B4-BE49-F238E27FC236}">
                  <a16:creationId xmlns:a16="http://schemas.microsoft.com/office/drawing/2014/main" id="{9140C694-F20B-83FC-B438-A64F46A818F4}"/>
                </a:ext>
              </a:extLst>
            </p:cNvPr>
            <p:cNvGrpSpPr/>
            <p:nvPr/>
          </p:nvGrpSpPr>
          <p:grpSpPr>
            <a:xfrm>
              <a:off x="5553017" y="1169707"/>
              <a:ext cx="2122607" cy="1837279"/>
              <a:chOff x="5570222" y="960311"/>
              <a:chExt cx="2482333" cy="2148649"/>
            </a:xfrm>
          </p:grpSpPr>
          <p:pic>
            <p:nvPicPr>
              <p:cNvPr id="16" name="Picture 15">
                <a:extLst>
                  <a:ext uri="{FF2B5EF4-FFF2-40B4-BE49-F238E27FC236}">
                    <a16:creationId xmlns:a16="http://schemas.microsoft.com/office/drawing/2014/main" id="{BC939911-D276-ED7F-6057-D23BA30B8D1E}"/>
                  </a:ext>
                </a:extLst>
              </p:cNvPr>
              <p:cNvPicPr>
                <a:picLocks noChangeAspect="1"/>
              </p:cNvPicPr>
              <p:nvPr/>
            </p:nvPicPr>
            <p:blipFill rotWithShape="1">
              <a:blip r:embed="rId3"/>
              <a:srcRect l="12731" t="32388" b="27621"/>
              <a:stretch/>
            </p:blipFill>
            <p:spPr>
              <a:xfrm>
                <a:off x="5570222" y="1167653"/>
                <a:ext cx="2482333" cy="1941307"/>
              </a:xfrm>
              <a:prstGeom prst="rect">
                <a:avLst/>
              </a:prstGeom>
            </p:spPr>
          </p:pic>
          <p:sp>
            <p:nvSpPr>
              <p:cNvPr id="17" name="Rectangle 16">
                <a:extLst>
                  <a:ext uri="{FF2B5EF4-FFF2-40B4-BE49-F238E27FC236}">
                    <a16:creationId xmlns:a16="http://schemas.microsoft.com/office/drawing/2014/main" id="{C89A7248-8764-1757-1BDF-50692734599B}"/>
                  </a:ext>
                </a:extLst>
              </p:cNvPr>
              <p:cNvSpPr/>
              <p:nvPr/>
            </p:nvSpPr>
            <p:spPr>
              <a:xfrm>
                <a:off x="6043450" y="960311"/>
                <a:ext cx="1834053" cy="346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F56DAA3-C5D2-7252-2254-565F3C5BCBF5}"/>
                </a:ext>
              </a:extLst>
            </p:cNvPr>
            <p:cNvGrpSpPr/>
            <p:nvPr/>
          </p:nvGrpSpPr>
          <p:grpSpPr>
            <a:xfrm>
              <a:off x="7701648" y="1169707"/>
              <a:ext cx="2115058" cy="1891164"/>
              <a:chOff x="5570222" y="3401120"/>
              <a:chExt cx="2473505" cy="2211667"/>
            </a:xfrm>
          </p:grpSpPr>
          <p:pic>
            <p:nvPicPr>
              <p:cNvPr id="14" name="Picture 13">
                <a:extLst>
                  <a:ext uri="{FF2B5EF4-FFF2-40B4-BE49-F238E27FC236}">
                    <a16:creationId xmlns:a16="http://schemas.microsoft.com/office/drawing/2014/main" id="{780569A3-5EA9-0696-60D8-B4435F8D298A}"/>
                  </a:ext>
                </a:extLst>
              </p:cNvPr>
              <p:cNvPicPr>
                <a:picLocks noChangeAspect="1"/>
              </p:cNvPicPr>
              <p:nvPr/>
            </p:nvPicPr>
            <p:blipFill rotWithShape="1">
              <a:blip r:embed="rId4"/>
              <a:srcRect l="15007" t="34721" b="26191"/>
              <a:stretch/>
            </p:blipFill>
            <p:spPr>
              <a:xfrm>
                <a:off x="5570222" y="3671480"/>
                <a:ext cx="2473505" cy="1941307"/>
              </a:xfrm>
              <a:prstGeom prst="rect">
                <a:avLst/>
              </a:prstGeom>
            </p:spPr>
          </p:pic>
          <p:sp>
            <p:nvSpPr>
              <p:cNvPr id="15" name="Rectangle 14">
                <a:extLst>
                  <a:ext uri="{FF2B5EF4-FFF2-40B4-BE49-F238E27FC236}">
                    <a16:creationId xmlns:a16="http://schemas.microsoft.com/office/drawing/2014/main" id="{7846DA5A-FBCD-5181-2DB1-D728F9CEE0C5}"/>
                  </a:ext>
                </a:extLst>
              </p:cNvPr>
              <p:cNvSpPr/>
              <p:nvPr/>
            </p:nvSpPr>
            <p:spPr>
              <a:xfrm>
                <a:off x="5972795" y="3401120"/>
                <a:ext cx="1962515" cy="346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B66D7EE8-6E2F-59B2-9958-D54E911D7495}"/>
                </a:ext>
              </a:extLst>
            </p:cNvPr>
            <p:cNvSpPr txBox="1"/>
            <p:nvPr/>
          </p:nvSpPr>
          <p:spPr>
            <a:xfrm>
              <a:off x="6096000" y="105664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West</a:t>
              </a:r>
            </a:p>
          </p:txBody>
        </p:sp>
        <p:sp>
          <p:nvSpPr>
            <p:cNvPr id="12" name="TextBox 11">
              <a:extLst>
                <a:ext uri="{FF2B5EF4-FFF2-40B4-BE49-F238E27FC236}">
                  <a16:creationId xmlns:a16="http://schemas.microsoft.com/office/drawing/2014/main" id="{32B9D0CA-1DA9-8865-9316-75A821B7272B}"/>
                </a:ext>
              </a:extLst>
            </p:cNvPr>
            <p:cNvSpPr txBox="1"/>
            <p:nvPr/>
          </p:nvSpPr>
          <p:spPr>
            <a:xfrm>
              <a:off x="8226048" y="107533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East</a:t>
              </a:r>
            </a:p>
          </p:txBody>
        </p:sp>
      </p:grpSp>
      <p:sp>
        <p:nvSpPr>
          <p:cNvPr id="20" name="TextBox 19">
            <a:extLst>
              <a:ext uri="{FF2B5EF4-FFF2-40B4-BE49-F238E27FC236}">
                <a16:creationId xmlns:a16="http://schemas.microsoft.com/office/drawing/2014/main" id="{FDA0F0E2-CA5D-16E2-ACF1-F5481F43D8E0}"/>
              </a:ext>
            </a:extLst>
          </p:cNvPr>
          <p:cNvSpPr txBox="1"/>
          <p:nvPr/>
        </p:nvSpPr>
        <p:spPr>
          <a:xfrm>
            <a:off x="5553017" y="1191144"/>
            <a:ext cx="4611757"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25 out of 100</a:t>
            </a:r>
          </a:p>
        </p:txBody>
      </p:sp>
      <p:sp>
        <p:nvSpPr>
          <p:cNvPr id="2" name="Rectangle 1">
            <a:extLst>
              <a:ext uri="{FF2B5EF4-FFF2-40B4-BE49-F238E27FC236}">
                <a16:creationId xmlns:a16="http://schemas.microsoft.com/office/drawing/2014/main" id="{0492CC24-F562-735C-35D9-921775A0FE51}"/>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Tree>
    <p:extLst>
      <p:ext uri="{BB962C8B-B14F-4D97-AF65-F5344CB8AC3E}">
        <p14:creationId xmlns:p14="http://schemas.microsoft.com/office/powerpoint/2010/main" val="403671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9A799CA-5DA9-7C43-658D-7A6C5E6DA043}"/>
              </a:ext>
            </a:extLst>
          </p:cNvPr>
          <p:cNvGraphicFramePr>
            <a:graphicFrameLocks noGrp="1"/>
          </p:cNvGraphicFramePr>
          <p:nvPr>
            <p:ph idx="1"/>
          </p:nvPr>
        </p:nvGraphicFramePr>
        <p:xfrm>
          <a:off x="1112210" y="792488"/>
          <a:ext cx="9967579" cy="5273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85318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F98AC0-5CA7-DE45-2516-D20D5D2F454A}"/>
              </a:ext>
            </a:extLst>
          </p:cNvPr>
          <p:cNvSpPr txBox="1"/>
          <p:nvPr/>
        </p:nvSpPr>
        <p:spPr>
          <a:xfrm>
            <a:off x="5553017" y="360147"/>
            <a:ext cx="57412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Visualize the data using the graph type of your choice.</a:t>
            </a:r>
          </a:p>
        </p:txBody>
      </p:sp>
      <p:grpSp>
        <p:nvGrpSpPr>
          <p:cNvPr id="4" name="Group 3">
            <a:extLst>
              <a:ext uri="{FF2B5EF4-FFF2-40B4-BE49-F238E27FC236}">
                <a16:creationId xmlns:a16="http://schemas.microsoft.com/office/drawing/2014/main" id="{F4ED5AB9-04CF-9934-1163-92CE8470B88F}"/>
              </a:ext>
            </a:extLst>
          </p:cNvPr>
          <p:cNvGrpSpPr/>
          <p:nvPr/>
        </p:nvGrpSpPr>
        <p:grpSpPr>
          <a:xfrm>
            <a:off x="5553017" y="3004529"/>
            <a:ext cx="6456056" cy="3493324"/>
            <a:chOff x="5553017" y="1056640"/>
            <a:chExt cx="6456056" cy="3493324"/>
          </a:xfrm>
        </p:grpSpPr>
        <p:pic>
          <p:nvPicPr>
            <p:cNvPr id="7" name="Picture 6">
              <a:extLst>
                <a:ext uri="{FF2B5EF4-FFF2-40B4-BE49-F238E27FC236}">
                  <a16:creationId xmlns:a16="http://schemas.microsoft.com/office/drawing/2014/main" id="{18DD50F8-3B42-B6B3-1CE0-5C059C223C0A}"/>
                </a:ext>
              </a:extLst>
            </p:cNvPr>
            <p:cNvPicPr>
              <a:picLocks noChangeAspect="1"/>
            </p:cNvPicPr>
            <p:nvPr/>
          </p:nvPicPr>
          <p:blipFill rotWithShape="1">
            <a:blip r:embed="rId3"/>
            <a:srcRect l="13125" b="24207"/>
            <a:stretch/>
          </p:blipFill>
          <p:spPr>
            <a:xfrm>
              <a:off x="9894014" y="1400888"/>
              <a:ext cx="2115059" cy="3149076"/>
            </a:xfrm>
            <a:prstGeom prst="rect">
              <a:avLst/>
            </a:prstGeom>
          </p:spPr>
        </p:pic>
        <p:grpSp>
          <p:nvGrpSpPr>
            <p:cNvPr id="8" name="Group 7">
              <a:extLst>
                <a:ext uri="{FF2B5EF4-FFF2-40B4-BE49-F238E27FC236}">
                  <a16:creationId xmlns:a16="http://schemas.microsoft.com/office/drawing/2014/main" id="{B8B845A8-81DD-015C-9FAF-CBF3ED316444}"/>
                </a:ext>
              </a:extLst>
            </p:cNvPr>
            <p:cNvGrpSpPr/>
            <p:nvPr/>
          </p:nvGrpSpPr>
          <p:grpSpPr>
            <a:xfrm>
              <a:off x="5553017" y="1169707"/>
              <a:ext cx="2122607" cy="1837279"/>
              <a:chOff x="5570222" y="960311"/>
              <a:chExt cx="2482333" cy="2148649"/>
            </a:xfrm>
          </p:grpSpPr>
          <p:pic>
            <p:nvPicPr>
              <p:cNvPr id="17" name="Picture 16">
                <a:extLst>
                  <a:ext uri="{FF2B5EF4-FFF2-40B4-BE49-F238E27FC236}">
                    <a16:creationId xmlns:a16="http://schemas.microsoft.com/office/drawing/2014/main" id="{6A18A60D-E105-584A-51D7-BDBF9FEA1E1B}"/>
                  </a:ext>
                </a:extLst>
              </p:cNvPr>
              <p:cNvPicPr>
                <a:picLocks noChangeAspect="1"/>
              </p:cNvPicPr>
              <p:nvPr/>
            </p:nvPicPr>
            <p:blipFill rotWithShape="1">
              <a:blip r:embed="rId4"/>
              <a:srcRect l="12731" t="32388" b="27621"/>
              <a:stretch/>
            </p:blipFill>
            <p:spPr>
              <a:xfrm>
                <a:off x="5570222" y="1167653"/>
                <a:ext cx="2482333" cy="1941307"/>
              </a:xfrm>
              <a:prstGeom prst="rect">
                <a:avLst/>
              </a:prstGeom>
            </p:spPr>
          </p:pic>
          <p:sp>
            <p:nvSpPr>
              <p:cNvPr id="25" name="Rectangle 24">
                <a:extLst>
                  <a:ext uri="{FF2B5EF4-FFF2-40B4-BE49-F238E27FC236}">
                    <a16:creationId xmlns:a16="http://schemas.microsoft.com/office/drawing/2014/main" id="{79AA9875-B862-6BF2-10B0-4C1CC88DEF81}"/>
                  </a:ext>
                </a:extLst>
              </p:cNvPr>
              <p:cNvSpPr/>
              <p:nvPr/>
            </p:nvSpPr>
            <p:spPr>
              <a:xfrm>
                <a:off x="6043450" y="960311"/>
                <a:ext cx="1834053" cy="346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AED39E8D-F1EF-DF72-785E-27795BD0992F}"/>
                </a:ext>
              </a:extLst>
            </p:cNvPr>
            <p:cNvGrpSpPr/>
            <p:nvPr/>
          </p:nvGrpSpPr>
          <p:grpSpPr>
            <a:xfrm>
              <a:off x="7701648" y="1169707"/>
              <a:ext cx="2115058" cy="1891164"/>
              <a:chOff x="5570222" y="3401120"/>
              <a:chExt cx="2473505" cy="2211667"/>
            </a:xfrm>
          </p:grpSpPr>
          <p:pic>
            <p:nvPicPr>
              <p:cNvPr id="15" name="Picture 14">
                <a:extLst>
                  <a:ext uri="{FF2B5EF4-FFF2-40B4-BE49-F238E27FC236}">
                    <a16:creationId xmlns:a16="http://schemas.microsoft.com/office/drawing/2014/main" id="{A3225178-1290-B55B-4A29-05FFDADA8FE2}"/>
                  </a:ext>
                </a:extLst>
              </p:cNvPr>
              <p:cNvPicPr>
                <a:picLocks noChangeAspect="1"/>
              </p:cNvPicPr>
              <p:nvPr/>
            </p:nvPicPr>
            <p:blipFill rotWithShape="1">
              <a:blip r:embed="rId5"/>
              <a:srcRect l="15007" t="34721" b="26191"/>
              <a:stretch/>
            </p:blipFill>
            <p:spPr>
              <a:xfrm>
                <a:off x="5570222" y="3671480"/>
                <a:ext cx="2473505" cy="1941307"/>
              </a:xfrm>
              <a:prstGeom prst="rect">
                <a:avLst/>
              </a:prstGeom>
            </p:spPr>
          </p:pic>
          <p:sp>
            <p:nvSpPr>
              <p:cNvPr id="16" name="Rectangle 15">
                <a:extLst>
                  <a:ext uri="{FF2B5EF4-FFF2-40B4-BE49-F238E27FC236}">
                    <a16:creationId xmlns:a16="http://schemas.microsoft.com/office/drawing/2014/main" id="{3889876D-AFF8-C309-B9FC-8B88DFBB6F2A}"/>
                  </a:ext>
                </a:extLst>
              </p:cNvPr>
              <p:cNvSpPr/>
              <p:nvPr/>
            </p:nvSpPr>
            <p:spPr>
              <a:xfrm>
                <a:off x="5972795" y="3401120"/>
                <a:ext cx="1962515" cy="346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2BE21471-F736-E67D-21A7-AB8550A0FCA3}"/>
                </a:ext>
              </a:extLst>
            </p:cNvPr>
            <p:cNvSpPr txBox="1"/>
            <p:nvPr/>
          </p:nvSpPr>
          <p:spPr>
            <a:xfrm>
              <a:off x="6096000" y="105664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West</a:t>
              </a:r>
            </a:p>
          </p:txBody>
        </p:sp>
        <p:sp>
          <p:nvSpPr>
            <p:cNvPr id="13" name="TextBox 12">
              <a:extLst>
                <a:ext uri="{FF2B5EF4-FFF2-40B4-BE49-F238E27FC236}">
                  <a16:creationId xmlns:a16="http://schemas.microsoft.com/office/drawing/2014/main" id="{6A39AE20-24F1-0AAA-1B9E-26AD55595ECC}"/>
                </a:ext>
              </a:extLst>
            </p:cNvPr>
            <p:cNvSpPr txBox="1"/>
            <p:nvPr/>
          </p:nvSpPr>
          <p:spPr>
            <a:xfrm>
              <a:off x="8226048" y="107533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East</a:t>
              </a:r>
            </a:p>
          </p:txBody>
        </p:sp>
        <p:sp>
          <p:nvSpPr>
            <p:cNvPr id="14" name="TextBox 13">
              <a:extLst>
                <a:ext uri="{FF2B5EF4-FFF2-40B4-BE49-F238E27FC236}">
                  <a16:creationId xmlns:a16="http://schemas.microsoft.com/office/drawing/2014/main" id="{30ED22E5-1CAF-91B1-975B-529DE22C30F7}"/>
                </a:ext>
              </a:extLst>
            </p:cNvPr>
            <p:cNvSpPr txBox="1"/>
            <p:nvPr/>
          </p:nvSpPr>
          <p:spPr>
            <a:xfrm>
              <a:off x="10415474" y="107533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Central</a:t>
              </a:r>
            </a:p>
          </p:txBody>
        </p:sp>
      </p:grpSp>
      <p:sp>
        <p:nvSpPr>
          <p:cNvPr id="26" name="TextBox 25">
            <a:extLst>
              <a:ext uri="{FF2B5EF4-FFF2-40B4-BE49-F238E27FC236}">
                <a16:creationId xmlns:a16="http://schemas.microsoft.com/office/drawing/2014/main" id="{B03C425F-77D3-988D-B641-7F9F4E06DB2B}"/>
              </a:ext>
            </a:extLst>
          </p:cNvPr>
          <p:cNvSpPr txBox="1"/>
          <p:nvPr/>
        </p:nvSpPr>
        <p:spPr>
          <a:xfrm>
            <a:off x="5553017" y="1191144"/>
            <a:ext cx="4611757"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out of 50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25 out of 100</a:t>
            </a:r>
          </a:p>
        </p:txBody>
      </p:sp>
      <p:sp>
        <p:nvSpPr>
          <p:cNvPr id="2" name="Rectangle 1">
            <a:extLst>
              <a:ext uri="{FF2B5EF4-FFF2-40B4-BE49-F238E27FC236}">
                <a16:creationId xmlns:a16="http://schemas.microsoft.com/office/drawing/2014/main" id="{4DC469D2-CB2C-655D-3EE7-165B7AE5115F}"/>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Tree>
    <p:extLst>
      <p:ext uri="{BB962C8B-B14F-4D97-AF65-F5344CB8AC3E}">
        <p14:creationId xmlns:p14="http://schemas.microsoft.com/office/powerpoint/2010/main" val="2630423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F98AC0-5CA7-DE45-2516-D20D5D2F454A}"/>
              </a:ext>
            </a:extLst>
          </p:cNvPr>
          <p:cNvSpPr txBox="1"/>
          <p:nvPr/>
        </p:nvSpPr>
        <p:spPr>
          <a:xfrm>
            <a:off x="5553017" y="360147"/>
            <a:ext cx="60956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Based on the data, which building was most vulnerable to hail damage for the last 5 years?</a:t>
            </a:r>
          </a:p>
        </p:txBody>
      </p:sp>
      <p:grpSp>
        <p:nvGrpSpPr>
          <p:cNvPr id="27" name="Group 26">
            <a:extLst>
              <a:ext uri="{FF2B5EF4-FFF2-40B4-BE49-F238E27FC236}">
                <a16:creationId xmlns:a16="http://schemas.microsoft.com/office/drawing/2014/main" id="{546DE6E7-9AB6-5AC6-D4BD-A9D4B55E5B3D}"/>
              </a:ext>
            </a:extLst>
          </p:cNvPr>
          <p:cNvGrpSpPr/>
          <p:nvPr/>
        </p:nvGrpSpPr>
        <p:grpSpPr>
          <a:xfrm>
            <a:off x="5553017" y="3004529"/>
            <a:ext cx="6456056" cy="3493324"/>
            <a:chOff x="5553017" y="1056640"/>
            <a:chExt cx="6456056" cy="3493324"/>
          </a:xfrm>
        </p:grpSpPr>
        <p:pic>
          <p:nvPicPr>
            <p:cNvPr id="28" name="Picture 27">
              <a:extLst>
                <a:ext uri="{FF2B5EF4-FFF2-40B4-BE49-F238E27FC236}">
                  <a16:creationId xmlns:a16="http://schemas.microsoft.com/office/drawing/2014/main" id="{68319708-DCF8-809B-C31E-7434C95CEE01}"/>
                </a:ext>
              </a:extLst>
            </p:cNvPr>
            <p:cNvPicPr>
              <a:picLocks noChangeAspect="1"/>
            </p:cNvPicPr>
            <p:nvPr/>
          </p:nvPicPr>
          <p:blipFill rotWithShape="1">
            <a:blip r:embed="rId3"/>
            <a:srcRect l="13125" b="24207"/>
            <a:stretch/>
          </p:blipFill>
          <p:spPr>
            <a:xfrm>
              <a:off x="9894014" y="1400888"/>
              <a:ext cx="2115059" cy="3149076"/>
            </a:xfrm>
            <a:prstGeom prst="rect">
              <a:avLst/>
            </a:prstGeom>
          </p:spPr>
        </p:pic>
        <p:grpSp>
          <p:nvGrpSpPr>
            <p:cNvPr id="29" name="Group 28">
              <a:extLst>
                <a:ext uri="{FF2B5EF4-FFF2-40B4-BE49-F238E27FC236}">
                  <a16:creationId xmlns:a16="http://schemas.microsoft.com/office/drawing/2014/main" id="{36B660E0-6A5D-97FD-6592-4F14808DB553}"/>
                </a:ext>
              </a:extLst>
            </p:cNvPr>
            <p:cNvGrpSpPr/>
            <p:nvPr/>
          </p:nvGrpSpPr>
          <p:grpSpPr>
            <a:xfrm>
              <a:off x="5553017" y="1169707"/>
              <a:ext cx="2122607" cy="1837279"/>
              <a:chOff x="5570222" y="960311"/>
              <a:chExt cx="2482333" cy="2148649"/>
            </a:xfrm>
          </p:grpSpPr>
          <p:pic>
            <p:nvPicPr>
              <p:cNvPr id="36" name="Picture 35">
                <a:extLst>
                  <a:ext uri="{FF2B5EF4-FFF2-40B4-BE49-F238E27FC236}">
                    <a16:creationId xmlns:a16="http://schemas.microsoft.com/office/drawing/2014/main" id="{FAC42BDC-AA97-1C95-8C33-2ED3B8CF8681}"/>
                  </a:ext>
                </a:extLst>
              </p:cNvPr>
              <p:cNvPicPr>
                <a:picLocks noChangeAspect="1"/>
              </p:cNvPicPr>
              <p:nvPr/>
            </p:nvPicPr>
            <p:blipFill rotWithShape="1">
              <a:blip r:embed="rId4"/>
              <a:srcRect l="12731" t="32388" b="27621"/>
              <a:stretch/>
            </p:blipFill>
            <p:spPr>
              <a:xfrm>
                <a:off x="5570222" y="1167653"/>
                <a:ext cx="2482333" cy="1941307"/>
              </a:xfrm>
              <a:prstGeom prst="rect">
                <a:avLst/>
              </a:prstGeom>
            </p:spPr>
          </p:pic>
          <p:sp>
            <p:nvSpPr>
              <p:cNvPr id="37" name="Rectangle 36">
                <a:extLst>
                  <a:ext uri="{FF2B5EF4-FFF2-40B4-BE49-F238E27FC236}">
                    <a16:creationId xmlns:a16="http://schemas.microsoft.com/office/drawing/2014/main" id="{F56756E5-E221-641C-0B5C-3C4587980091}"/>
                  </a:ext>
                </a:extLst>
              </p:cNvPr>
              <p:cNvSpPr/>
              <p:nvPr/>
            </p:nvSpPr>
            <p:spPr>
              <a:xfrm>
                <a:off x="6043450" y="960311"/>
                <a:ext cx="1834053" cy="346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A6F94CCD-EA9C-28F7-C933-28E2E0843879}"/>
                </a:ext>
              </a:extLst>
            </p:cNvPr>
            <p:cNvGrpSpPr/>
            <p:nvPr/>
          </p:nvGrpSpPr>
          <p:grpSpPr>
            <a:xfrm>
              <a:off x="7701648" y="1169707"/>
              <a:ext cx="2115058" cy="1891164"/>
              <a:chOff x="5570222" y="3401120"/>
              <a:chExt cx="2473505" cy="2211667"/>
            </a:xfrm>
          </p:grpSpPr>
          <p:pic>
            <p:nvPicPr>
              <p:cNvPr id="34" name="Picture 33">
                <a:extLst>
                  <a:ext uri="{FF2B5EF4-FFF2-40B4-BE49-F238E27FC236}">
                    <a16:creationId xmlns:a16="http://schemas.microsoft.com/office/drawing/2014/main" id="{928E5FB1-6690-A2CE-5B5E-2BEDCD92CD55}"/>
                  </a:ext>
                </a:extLst>
              </p:cNvPr>
              <p:cNvPicPr>
                <a:picLocks noChangeAspect="1"/>
              </p:cNvPicPr>
              <p:nvPr/>
            </p:nvPicPr>
            <p:blipFill rotWithShape="1">
              <a:blip r:embed="rId5"/>
              <a:srcRect l="15007" t="34721" b="26191"/>
              <a:stretch/>
            </p:blipFill>
            <p:spPr>
              <a:xfrm>
                <a:off x="5570222" y="3671480"/>
                <a:ext cx="2473505" cy="1941307"/>
              </a:xfrm>
              <a:prstGeom prst="rect">
                <a:avLst/>
              </a:prstGeom>
            </p:spPr>
          </p:pic>
          <p:sp>
            <p:nvSpPr>
              <p:cNvPr id="35" name="Rectangle 34">
                <a:extLst>
                  <a:ext uri="{FF2B5EF4-FFF2-40B4-BE49-F238E27FC236}">
                    <a16:creationId xmlns:a16="http://schemas.microsoft.com/office/drawing/2014/main" id="{C94FCD4D-8A25-99DB-D5B8-40E3596DBA9F}"/>
                  </a:ext>
                </a:extLst>
              </p:cNvPr>
              <p:cNvSpPr/>
              <p:nvPr/>
            </p:nvSpPr>
            <p:spPr>
              <a:xfrm>
                <a:off x="5972795" y="3401120"/>
                <a:ext cx="1962515" cy="346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4D452ECA-C17C-6389-583D-1128B51D15CC}"/>
                </a:ext>
              </a:extLst>
            </p:cNvPr>
            <p:cNvSpPr txBox="1"/>
            <p:nvPr/>
          </p:nvSpPr>
          <p:spPr>
            <a:xfrm>
              <a:off x="6096000" y="105664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West</a:t>
              </a:r>
            </a:p>
          </p:txBody>
        </p:sp>
        <p:sp>
          <p:nvSpPr>
            <p:cNvPr id="32" name="TextBox 31">
              <a:extLst>
                <a:ext uri="{FF2B5EF4-FFF2-40B4-BE49-F238E27FC236}">
                  <a16:creationId xmlns:a16="http://schemas.microsoft.com/office/drawing/2014/main" id="{6BD6F3B8-EE7C-BE51-B84A-1A1B25095E5F}"/>
                </a:ext>
              </a:extLst>
            </p:cNvPr>
            <p:cNvSpPr txBox="1"/>
            <p:nvPr/>
          </p:nvSpPr>
          <p:spPr>
            <a:xfrm>
              <a:off x="8226048" y="107533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East</a:t>
              </a:r>
            </a:p>
          </p:txBody>
        </p:sp>
        <p:sp>
          <p:nvSpPr>
            <p:cNvPr id="33" name="TextBox 32">
              <a:extLst>
                <a:ext uri="{FF2B5EF4-FFF2-40B4-BE49-F238E27FC236}">
                  <a16:creationId xmlns:a16="http://schemas.microsoft.com/office/drawing/2014/main" id="{3CCB92A0-DCEC-87DF-A8A3-B207896C1134}"/>
                </a:ext>
              </a:extLst>
            </p:cNvPr>
            <p:cNvSpPr txBox="1"/>
            <p:nvPr/>
          </p:nvSpPr>
          <p:spPr>
            <a:xfrm>
              <a:off x="10415474" y="107533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Central</a:t>
              </a:r>
            </a:p>
          </p:txBody>
        </p:sp>
      </p:grpSp>
      <p:sp>
        <p:nvSpPr>
          <p:cNvPr id="2" name="Rectangle 1">
            <a:extLst>
              <a:ext uri="{FF2B5EF4-FFF2-40B4-BE49-F238E27FC236}">
                <a16:creationId xmlns:a16="http://schemas.microsoft.com/office/drawing/2014/main" id="{CEE49F0E-A638-3C5C-2807-3E207C39A18B}"/>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Tree>
    <p:extLst>
      <p:ext uri="{BB962C8B-B14F-4D97-AF65-F5344CB8AC3E}">
        <p14:creationId xmlns:p14="http://schemas.microsoft.com/office/powerpoint/2010/main" val="13608207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CF98AC0-5CA7-DE45-2516-D20D5D2F454A}"/>
              </a:ext>
            </a:extLst>
          </p:cNvPr>
          <p:cNvSpPr txBox="1"/>
          <p:nvPr/>
        </p:nvSpPr>
        <p:spPr>
          <a:xfrm>
            <a:off x="5553017" y="360147"/>
            <a:ext cx="61155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Based on the data, which building was most vulnerable to hail damage for the last 5 years?</a:t>
            </a:r>
          </a:p>
        </p:txBody>
      </p:sp>
      <p:grpSp>
        <p:nvGrpSpPr>
          <p:cNvPr id="3" name="Group 2">
            <a:extLst>
              <a:ext uri="{FF2B5EF4-FFF2-40B4-BE49-F238E27FC236}">
                <a16:creationId xmlns:a16="http://schemas.microsoft.com/office/drawing/2014/main" id="{747A8687-4FE0-183C-0CA1-28E7FCB2A3C1}"/>
              </a:ext>
            </a:extLst>
          </p:cNvPr>
          <p:cNvGrpSpPr/>
          <p:nvPr/>
        </p:nvGrpSpPr>
        <p:grpSpPr>
          <a:xfrm>
            <a:off x="5553017" y="3004529"/>
            <a:ext cx="6456056" cy="3493324"/>
            <a:chOff x="5553017" y="1056640"/>
            <a:chExt cx="6456056" cy="3493324"/>
          </a:xfrm>
        </p:grpSpPr>
        <p:pic>
          <p:nvPicPr>
            <p:cNvPr id="5" name="Picture 4">
              <a:extLst>
                <a:ext uri="{FF2B5EF4-FFF2-40B4-BE49-F238E27FC236}">
                  <a16:creationId xmlns:a16="http://schemas.microsoft.com/office/drawing/2014/main" id="{E6EE4AA7-7D19-3311-4DD9-A2DA435BC6A3}"/>
                </a:ext>
              </a:extLst>
            </p:cNvPr>
            <p:cNvPicPr>
              <a:picLocks noChangeAspect="1"/>
            </p:cNvPicPr>
            <p:nvPr/>
          </p:nvPicPr>
          <p:blipFill rotWithShape="1">
            <a:blip r:embed="rId3"/>
            <a:srcRect l="13125" b="24207"/>
            <a:stretch/>
          </p:blipFill>
          <p:spPr>
            <a:xfrm>
              <a:off x="9894014" y="1400888"/>
              <a:ext cx="2115059" cy="3149076"/>
            </a:xfrm>
            <a:prstGeom prst="rect">
              <a:avLst/>
            </a:prstGeom>
          </p:spPr>
        </p:pic>
        <p:grpSp>
          <p:nvGrpSpPr>
            <p:cNvPr id="6" name="Group 5">
              <a:extLst>
                <a:ext uri="{FF2B5EF4-FFF2-40B4-BE49-F238E27FC236}">
                  <a16:creationId xmlns:a16="http://schemas.microsoft.com/office/drawing/2014/main" id="{8E52B4C6-53A4-FB3B-B51C-EA368BF169AB}"/>
                </a:ext>
              </a:extLst>
            </p:cNvPr>
            <p:cNvGrpSpPr/>
            <p:nvPr/>
          </p:nvGrpSpPr>
          <p:grpSpPr>
            <a:xfrm>
              <a:off x="5553017" y="1169707"/>
              <a:ext cx="2122607" cy="1837279"/>
              <a:chOff x="5570222" y="960311"/>
              <a:chExt cx="2482333" cy="2148649"/>
            </a:xfrm>
          </p:grpSpPr>
          <p:pic>
            <p:nvPicPr>
              <p:cNvPr id="24" name="Picture 23">
                <a:extLst>
                  <a:ext uri="{FF2B5EF4-FFF2-40B4-BE49-F238E27FC236}">
                    <a16:creationId xmlns:a16="http://schemas.microsoft.com/office/drawing/2014/main" id="{1C76811B-AAB6-53AE-95EA-3A769D5CE9E1}"/>
                  </a:ext>
                </a:extLst>
              </p:cNvPr>
              <p:cNvPicPr>
                <a:picLocks noChangeAspect="1"/>
              </p:cNvPicPr>
              <p:nvPr/>
            </p:nvPicPr>
            <p:blipFill rotWithShape="1">
              <a:blip r:embed="rId4"/>
              <a:srcRect l="12731" t="32388" b="27621"/>
              <a:stretch/>
            </p:blipFill>
            <p:spPr>
              <a:xfrm>
                <a:off x="5570222" y="1167653"/>
                <a:ext cx="2482333" cy="1941307"/>
              </a:xfrm>
              <a:prstGeom prst="rect">
                <a:avLst/>
              </a:prstGeom>
            </p:spPr>
          </p:pic>
          <p:sp>
            <p:nvSpPr>
              <p:cNvPr id="25" name="Rectangle 24">
                <a:extLst>
                  <a:ext uri="{FF2B5EF4-FFF2-40B4-BE49-F238E27FC236}">
                    <a16:creationId xmlns:a16="http://schemas.microsoft.com/office/drawing/2014/main" id="{20259B40-9EED-47DB-DD95-267C0F6C9BAE}"/>
                  </a:ext>
                </a:extLst>
              </p:cNvPr>
              <p:cNvSpPr/>
              <p:nvPr/>
            </p:nvSpPr>
            <p:spPr>
              <a:xfrm>
                <a:off x="6043450" y="960311"/>
                <a:ext cx="1834053" cy="346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8CD384C3-50F5-B8A0-AFF0-35E26C1199B2}"/>
                </a:ext>
              </a:extLst>
            </p:cNvPr>
            <p:cNvGrpSpPr/>
            <p:nvPr/>
          </p:nvGrpSpPr>
          <p:grpSpPr>
            <a:xfrm>
              <a:off x="7701648" y="1169707"/>
              <a:ext cx="2115058" cy="1891164"/>
              <a:chOff x="5570222" y="3401120"/>
              <a:chExt cx="2473505" cy="2211667"/>
            </a:xfrm>
          </p:grpSpPr>
          <p:pic>
            <p:nvPicPr>
              <p:cNvPr id="22" name="Picture 21">
                <a:extLst>
                  <a:ext uri="{FF2B5EF4-FFF2-40B4-BE49-F238E27FC236}">
                    <a16:creationId xmlns:a16="http://schemas.microsoft.com/office/drawing/2014/main" id="{414009D4-BADF-AD1F-E75F-AB347E9E9D88}"/>
                  </a:ext>
                </a:extLst>
              </p:cNvPr>
              <p:cNvPicPr>
                <a:picLocks noChangeAspect="1"/>
              </p:cNvPicPr>
              <p:nvPr/>
            </p:nvPicPr>
            <p:blipFill rotWithShape="1">
              <a:blip r:embed="rId5"/>
              <a:srcRect l="15007" t="34721" b="26191"/>
              <a:stretch/>
            </p:blipFill>
            <p:spPr>
              <a:xfrm>
                <a:off x="5570222" y="3671480"/>
                <a:ext cx="2473505" cy="1941307"/>
              </a:xfrm>
              <a:prstGeom prst="rect">
                <a:avLst/>
              </a:prstGeom>
            </p:spPr>
          </p:pic>
          <p:sp>
            <p:nvSpPr>
              <p:cNvPr id="23" name="Rectangle 22">
                <a:extLst>
                  <a:ext uri="{FF2B5EF4-FFF2-40B4-BE49-F238E27FC236}">
                    <a16:creationId xmlns:a16="http://schemas.microsoft.com/office/drawing/2014/main" id="{179975C1-524B-7B54-000A-FFB17DB81A12}"/>
                  </a:ext>
                </a:extLst>
              </p:cNvPr>
              <p:cNvSpPr/>
              <p:nvPr/>
            </p:nvSpPr>
            <p:spPr>
              <a:xfrm>
                <a:off x="5972795" y="3401120"/>
                <a:ext cx="1962515" cy="3466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88CC5E4D-2908-3D7C-3C70-13FEEF024067}"/>
                </a:ext>
              </a:extLst>
            </p:cNvPr>
            <p:cNvSpPr txBox="1"/>
            <p:nvPr/>
          </p:nvSpPr>
          <p:spPr>
            <a:xfrm>
              <a:off x="6096000" y="105664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West</a:t>
              </a:r>
            </a:p>
          </p:txBody>
        </p:sp>
        <p:sp>
          <p:nvSpPr>
            <p:cNvPr id="20" name="TextBox 19">
              <a:extLst>
                <a:ext uri="{FF2B5EF4-FFF2-40B4-BE49-F238E27FC236}">
                  <a16:creationId xmlns:a16="http://schemas.microsoft.com/office/drawing/2014/main" id="{4BA91714-4EA1-F8D0-6C8A-0580540D885D}"/>
                </a:ext>
              </a:extLst>
            </p:cNvPr>
            <p:cNvSpPr txBox="1"/>
            <p:nvPr/>
          </p:nvSpPr>
          <p:spPr>
            <a:xfrm>
              <a:off x="8226048" y="107533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East</a:t>
              </a:r>
            </a:p>
          </p:txBody>
        </p:sp>
        <p:sp>
          <p:nvSpPr>
            <p:cNvPr id="21" name="TextBox 20">
              <a:extLst>
                <a:ext uri="{FF2B5EF4-FFF2-40B4-BE49-F238E27FC236}">
                  <a16:creationId xmlns:a16="http://schemas.microsoft.com/office/drawing/2014/main" id="{D505DAB4-F3EC-F0C7-E455-11DAF6A7F6B7}"/>
                </a:ext>
              </a:extLst>
            </p:cNvPr>
            <p:cNvSpPr txBox="1"/>
            <p:nvPr/>
          </p:nvSpPr>
          <p:spPr>
            <a:xfrm>
              <a:off x="10415474" y="1075330"/>
              <a:ext cx="1330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Central</a:t>
              </a:r>
            </a:p>
          </p:txBody>
        </p:sp>
      </p:grpSp>
      <p:sp>
        <p:nvSpPr>
          <p:cNvPr id="2" name="Frame 1">
            <a:extLst>
              <a:ext uri="{FF2B5EF4-FFF2-40B4-BE49-F238E27FC236}">
                <a16:creationId xmlns:a16="http://schemas.microsoft.com/office/drawing/2014/main" id="{D915F039-83DD-D3DD-72A4-F06D1D90450A}"/>
              </a:ext>
            </a:extLst>
          </p:cNvPr>
          <p:cNvSpPr/>
          <p:nvPr/>
        </p:nvSpPr>
        <p:spPr>
          <a:xfrm>
            <a:off x="5520112" y="3004529"/>
            <a:ext cx="2263131" cy="2129781"/>
          </a:xfrm>
          <a:prstGeom prst="frame">
            <a:avLst>
              <a:gd name="adj1" fmla="val 1539"/>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30974F-058D-1521-1A30-5137D3FCDC77}"/>
              </a:ext>
            </a:extLst>
          </p:cNvPr>
          <p:cNvSpPr/>
          <p:nvPr/>
        </p:nvSpPr>
        <p:spPr>
          <a:xfrm>
            <a:off x="362627" y="375056"/>
            <a:ext cx="4939553"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rPr>
              <a:t>Diversity</a:t>
            </a: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University conducted a survey on the number of incidents of hail damage in student residential buildings for the last 5 years.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kern="100" dirty="0">
              <a:solidFill>
                <a:srgbClr val="32363A"/>
              </a:solidFill>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The West and East buildings have 50 units each, and the Central building has 100 units.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According to the results, 15 units from the West building, 10 in the East building, and 25 units in the Central building have experienced hail damage.</a:t>
            </a:r>
          </a:p>
        </p:txBody>
      </p:sp>
    </p:spTree>
    <p:extLst>
      <p:ext uri="{BB962C8B-B14F-4D97-AF65-F5344CB8AC3E}">
        <p14:creationId xmlns:p14="http://schemas.microsoft.com/office/powerpoint/2010/main" val="28558349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AE8B4-D4DB-A22C-D521-34E74EF9D4C1}"/>
              </a:ext>
            </a:extLst>
          </p:cNvPr>
          <p:cNvSpPr>
            <a:spLocks noGrp="1"/>
          </p:cNvSpPr>
          <p:nvPr>
            <p:ph type="title"/>
          </p:nvPr>
        </p:nvSpPr>
        <p:spPr/>
        <p:txBody>
          <a:bodyPr/>
          <a:lstStyle/>
          <a:p>
            <a:r>
              <a:rPr lang="en-US" dirty="0"/>
              <a:t>Individual Practice 1</a:t>
            </a:r>
          </a:p>
        </p:txBody>
      </p:sp>
      <p:sp>
        <p:nvSpPr>
          <p:cNvPr id="5" name="Text Placeholder 4">
            <a:extLst>
              <a:ext uri="{FF2B5EF4-FFF2-40B4-BE49-F238E27FC236}">
                <a16:creationId xmlns:a16="http://schemas.microsoft.com/office/drawing/2014/main" id="{6E638BE0-19C7-B50D-F077-9122F603EC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31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erson hiking above mountain overlooking river">
            <a:extLst>
              <a:ext uri="{FF2B5EF4-FFF2-40B4-BE49-F238E27FC236}">
                <a16:creationId xmlns:a16="http://schemas.microsoft.com/office/drawing/2014/main" id="{1D623A21-E67F-D544-3135-7D5947D63A36}"/>
              </a:ext>
            </a:extLst>
          </p:cNvPr>
          <p:cNvPicPr>
            <a:picLocks noChangeAspect="1" noChangeArrowheads="1"/>
          </p:cNvPicPr>
          <p:nvPr/>
        </p:nvPicPr>
        <p:blipFill>
          <a:blip r:embed="rId3">
            <a:alphaModFix amt="54000"/>
            <a:extLst>
              <a:ext uri="{28A0092B-C50C-407E-A947-70E740481C1C}">
                <a14:useLocalDpi xmlns:a14="http://schemas.microsoft.com/office/drawing/2010/main" val="0"/>
              </a:ext>
            </a:extLst>
          </a:blip>
          <a:srcRect/>
          <a:stretch>
            <a:fillRect/>
          </a:stretch>
        </p:blipFill>
        <p:spPr bwMode="auto">
          <a:xfrm>
            <a:off x="6755524" y="0"/>
            <a:ext cx="543647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05CE5B4-375E-5DF4-2B28-3CCFB029A74A}"/>
              </a:ext>
            </a:extLst>
          </p:cNvPr>
          <p:cNvSpPr/>
          <p:nvPr/>
        </p:nvSpPr>
        <p:spPr>
          <a:xfrm>
            <a:off x="533400" y="375056"/>
            <a:ext cx="4902200"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After an exam you are looking forward to going hiking. You find two trails that you think you would enjoy equally.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Trail A has sunny weather 2 out of 10 days. Trail B has sunny weather 10 out of 100 days.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914398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A95E796-BEBE-B199-E682-8EFE9017BF17}"/>
              </a:ext>
            </a:extLst>
          </p:cNvPr>
          <p:cNvSpPr>
            <a:spLocks noChangeArrowheads="1"/>
          </p:cNvSpPr>
          <p:nvPr/>
        </p:nvSpPr>
        <p:spPr bwMode="auto">
          <a:xfrm>
            <a:off x="6222126" y="8535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714E516-31EE-E381-4314-8A5D58A66299}"/>
              </a:ext>
            </a:extLst>
          </p:cNvPr>
          <p:cNvSpPr/>
          <p:nvPr/>
        </p:nvSpPr>
        <p:spPr>
          <a:xfrm>
            <a:off x="533400" y="375056"/>
            <a:ext cx="4902200"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After an exam you are looking forward to going hiking. You find two trails that you think you would enjoy equally.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Trail A has sunny weather 2 out of 10 days. Trail B has sunny weather 10 out of 100 days.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5" name="TextBox 4">
            <a:extLst>
              <a:ext uri="{FF2B5EF4-FFF2-40B4-BE49-F238E27FC236}">
                <a16:creationId xmlns:a16="http://schemas.microsoft.com/office/drawing/2014/main" id="{ACC26083-979D-C679-ACBD-D0DF51ACC74A}"/>
              </a:ext>
            </a:extLst>
          </p:cNvPr>
          <p:cNvSpPr txBox="1"/>
          <p:nvPr/>
        </p:nvSpPr>
        <p:spPr>
          <a:xfrm>
            <a:off x="5917325" y="375056"/>
            <a:ext cx="5741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Based on the data, which trail is more likely to be sunny? </a:t>
            </a:r>
          </a:p>
          <a:p>
            <a:pPr marR="0" lvl="0" algn="l" defTabSz="914400" rtl="0" eaLnBrk="1" fontAlgn="auto" latinLnBrk="0" hangingPunct="1">
              <a:lnSpc>
                <a:spcPct val="100000"/>
              </a:lnSpc>
              <a:spcBef>
                <a:spcPts val="0"/>
              </a:spcBef>
              <a:spcAft>
                <a:spcPts val="0"/>
              </a:spcAft>
              <a:buClr>
                <a:srgbClr val="32363A"/>
              </a:buClr>
              <a:buSzTx/>
              <a:tabLst/>
              <a:defRPr/>
            </a:pPr>
            <a:r>
              <a:rPr kumimoji="0" lang="en-US" sz="2400" i="0" u="none" strike="noStrike" kern="100" cap="none" spc="0" normalizeH="0" baseline="0" noProof="0" dirty="0">
                <a:ln>
                  <a:noFill/>
                </a:ln>
                <a:effectLst/>
                <a:uLnTx/>
                <a:uFillTx/>
                <a:latin typeface="Aptos" panose="020B0004020202020204" pitchFamily="34" charset="0"/>
                <a:ea typeface="Times New Roman" panose="02020603050405020304" pitchFamily="18" charset="0"/>
                <a:cs typeface="Times New Roman" panose="02020603050405020304" pitchFamily="18" charset="0"/>
              </a:rPr>
              <a:t>a. Trail A</a:t>
            </a:r>
          </a:p>
          <a:p>
            <a:pPr marR="0" lvl="0" algn="l" defTabSz="914400" rtl="0" eaLnBrk="1" fontAlgn="auto" latinLnBrk="0" hangingPunct="1">
              <a:lnSpc>
                <a:spcPct val="100000"/>
              </a:lnSpc>
              <a:spcBef>
                <a:spcPts val="0"/>
              </a:spcBef>
              <a:spcAft>
                <a:spcPts val="0"/>
              </a:spcAft>
              <a:buClr>
                <a:srgbClr val="32363A"/>
              </a:buClr>
              <a:buSzTx/>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b. Trail B</a:t>
            </a:r>
          </a:p>
          <a:p>
            <a:pPr marR="0" lvl="0" algn="l" defTabSz="914400" rtl="0" eaLnBrk="1" fontAlgn="auto" latinLnBrk="0" hangingPunct="1">
              <a:lnSpc>
                <a:spcPct val="100000"/>
              </a:lnSpc>
              <a:spcBef>
                <a:spcPts val="0"/>
              </a:spcBef>
              <a:spcAft>
                <a:spcPts val="0"/>
              </a:spcAft>
              <a:buClr>
                <a:srgbClr val="32363A"/>
              </a:buClr>
              <a:buSzTx/>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c. No difference</a:t>
            </a: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Times New Roman" panose="02020603050405020304" pitchFamily="18" charset="0"/>
            </a:endParaRPr>
          </a:p>
          <a:p>
            <a:pPr marL="914400" marR="0" lvl="2"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165326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2E644-6C70-335F-527B-278B97F9A51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7190C1D-0726-C813-3884-8B5EEB47A89C}"/>
              </a:ext>
            </a:extLst>
          </p:cNvPr>
          <p:cNvSpPr>
            <a:spLocks noChangeArrowheads="1"/>
          </p:cNvSpPr>
          <p:nvPr/>
        </p:nvSpPr>
        <p:spPr bwMode="auto">
          <a:xfrm>
            <a:off x="6222126" y="8535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9ECAC44-5875-718C-FC76-D5C477764E16}"/>
              </a:ext>
            </a:extLst>
          </p:cNvPr>
          <p:cNvSpPr/>
          <p:nvPr/>
        </p:nvSpPr>
        <p:spPr>
          <a:xfrm>
            <a:off x="533400" y="375056"/>
            <a:ext cx="4902200"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After an exam you are looking forward to going hiking. You find two trails that you think you would enjoy equally.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Trail A has sunny weather 2 out of 10 days. Trail B has sunny weather 10 out of 100 days.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srgbClr val="32363A"/>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5" name="TextBox 4">
            <a:extLst>
              <a:ext uri="{FF2B5EF4-FFF2-40B4-BE49-F238E27FC236}">
                <a16:creationId xmlns:a16="http://schemas.microsoft.com/office/drawing/2014/main" id="{E2F60AA8-AFC9-E835-41D1-E117DFA2B23F}"/>
              </a:ext>
            </a:extLst>
          </p:cNvPr>
          <p:cNvSpPr txBox="1"/>
          <p:nvPr/>
        </p:nvSpPr>
        <p:spPr>
          <a:xfrm>
            <a:off x="5917325" y="375056"/>
            <a:ext cx="5741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Based on the data, which trail is more likely to be sunny? </a:t>
            </a:r>
          </a:p>
          <a:p>
            <a:pPr marR="0" lvl="0" algn="l" defTabSz="914400" rtl="0" eaLnBrk="1" fontAlgn="auto" latinLnBrk="0" hangingPunct="1">
              <a:lnSpc>
                <a:spcPct val="100000"/>
              </a:lnSpc>
              <a:spcBef>
                <a:spcPts val="0"/>
              </a:spcBef>
              <a:spcAft>
                <a:spcPts val="0"/>
              </a:spcAft>
              <a:buClr>
                <a:srgbClr val="32363A"/>
              </a:buClr>
              <a:buSzTx/>
              <a:tabLst/>
              <a:defRPr/>
            </a:pPr>
            <a:r>
              <a:rPr kumimoji="0" lang="en-US" sz="2400" b="1" i="0" u="none" strike="noStrike" kern="100" cap="none" spc="0" normalizeH="0" baseline="0" noProof="0" dirty="0">
                <a:ln>
                  <a:noFill/>
                </a:ln>
                <a:solidFill>
                  <a:srgbClr val="00B050"/>
                </a:solidFill>
                <a:effectLst/>
                <a:uLnTx/>
                <a:uFillTx/>
                <a:latin typeface="Aptos" panose="020B0004020202020204" pitchFamily="34" charset="0"/>
                <a:ea typeface="Times New Roman" panose="02020603050405020304" pitchFamily="18" charset="0"/>
                <a:cs typeface="Times New Roman" panose="02020603050405020304" pitchFamily="18" charset="0"/>
              </a:rPr>
              <a:t>a. Trail A</a:t>
            </a:r>
          </a:p>
          <a:p>
            <a:pPr marR="0" lvl="0" algn="l" defTabSz="914400" rtl="0" eaLnBrk="1" fontAlgn="auto" latinLnBrk="0" hangingPunct="1">
              <a:lnSpc>
                <a:spcPct val="100000"/>
              </a:lnSpc>
              <a:spcBef>
                <a:spcPts val="0"/>
              </a:spcBef>
              <a:spcAft>
                <a:spcPts val="0"/>
              </a:spcAft>
              <a:buClr>
                <a:srgbClr val="32363A"/>
              </a:buClr>
              <a:buSzTx/>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b. Trail B</a:t>
            </a:r>
          </a:p>
          <a:p>
            <a:pPr marR="0" lvl="0" algn="l" defTabSz="914400" rtl="0" eaLnBrk="1" fontAlgn="auto" latinLnBrk="0" hangingPunct="1">
              <a:lnSpc>
                <a:spcPct val="100000"/>
              </a:lnSpc>
              <a:spcBef>
                <a:spcPts val="0"/>
              </a:spcBef>
              <a:spcAft>
                <a:spcPts val="0"/>
              </a:spcAft>
              <a:buClr>
                <a:srgbClr val="32363A"/>
              </a:buClr>
              <a:buSzTx/>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c. No difference</a:t>
            </a: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Times New Roman" panose="02020603050405020304" pitchFamily="18" charset="0"/>
            </a:endParaRPr>
          </a:p>
          <a:p>
            <a:pPr marL="914400" marR="0" lvl="2"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32363A"/>
              </a:buClr>
              <a:buSzTx/>
              <a:buFontTx/>
              <a:buNone/>
              <a:tabLst/>
              <a:defRPr/>
            </a:pPr>
            <a:endParaRPr kumimoji="0" lang="en-US" sz="2400" b="1" i="0" u="none" strike="noStrike" kern="100" cap="none" spc="0" normalizeH="0" baseline="0" noProof="0" dirty="0">
              <a:ln>
                <a:noFill/>
              </a:ln>
              <a:solidFill>
                <a:prstClr val="black"/>
              </a:solidFill>
              <a:effectLst/>
              <a:uLnTx/>
              <a:uFillTx/>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5717965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AE8B4-D4DB-A22C-D521-34E74EF9D4C1}"/>
              </a:ext>
            </a:extLst>
          </p:cNvPr>
          <p:cNvSpPr>
            <a:spLocks noGrp="1"/>
          </p:cNvSpPr>
          <p:nvPr>
            <p:ph type="title"/>
          </p:nvPr>
        </p:nvSpPr>
        <p:spPr/>
        <p:txBody>
          <a:bodyPr/>
          <a:lstStyle/>
          <a:p>
            <a:r>
              <a:rPr lang="en-US" dirty="0"/>
              <a:t>Individual Practice 2</a:t>
            </a:r>
          </a:p>
        </p:txBody>
      </p:sp>
      <p:sp>
        <p:nvSpPr>
          <p:cNvPr id="5" name="Text Placeholder 4">
            <a:extLst>
              <a:ext uri="{FF2B5EF4-FFF2-40B4-BE49-F238E27FC236}">
                <a16:creationId xmlns:a16="http://schemas.microsoft.com/office/drawing/2014/main" id="{6E638BE0-19C7-B50D-F077-9122F603EC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1211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66210B-F6AA-A2F8-21A1-B04301CB88CE}"/>
              </a:ext>
            </a:extLst>
          </p:cNvPr>
          <p:cNvSpPr/>
          <p:nvPr/>
        </p:nvSpPr>
        <p:spPr>
          <a:xfrm>
            <a:off x="533400" y="375056"/>
            <a:ext cx="5436476"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Jimmy and friends are going on a picnic today. They have two destinations in their mind: Town A, and Town B. They checked weather forecasts for the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In Town A, there is a 30% chance of rain forecasted for today. In town B, there is a 60% chance of no rain today. </a:t>
            </a:r>
          </a:p>
        </p:txBody>
      </p:sp>
      <p:pic>
        <p:nvPicPr>
          <p:cNvPr id="4098" name="Picture 2" descr="people sitting on green grass field near green trees during daytime">
            <a:extLst>
              <a:ext uri="{FF2B5EF4-FFF2-40B4-BE49-F238E27FC236}">
                <a16:creationId xmlns:a16="http://schemas.microsoft.com/office/drawing/2014/main" id="{9DCAC886-374C-ECCB-AC6F-4DE43C451767}"/>
              </a:ext>
            </a:extLst>
          </p:cNvPr>
          <p:cNvPicPr>
            <a:picLocks noChangeAspect="1" noChangeArrowheads="1"/>
          </p:cNvPicPr>
          <p:nvPr/>
        </p:nvPicPr>
        <p:blipFill>
          <a:blip r:embed="rId2">
            <a:alphaModFix amt="68000"/>
            <a:extLst>
              <a:ext uri="{28A0092B-C50C-407E-A947-70E740481C1C}">
                <a14:useLocalDpi xmlns:a14="http://schemas.microsoft.com/office/drawing/2010/main" val="0"/>
              </a:ext>
            </a:extLst>
          </a:blip>
          <a:srcRect/>
          <a:stretch>
            <a:fillRect/>
          </a:stretch>
        </p:blipFill>
        <p:spPr bwMode="auto">
          <a:xfrm>
            <a:off x="67056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662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B76445-ADCF-2997-2BB3-3A7552EBF864}"/>
              </a:ext>
            </a:extLst>
          </p:cNvPr>
          <p:cNvSpPr/>
          <p:nvPr/>
        </p:nvSpPr>
        <p:spPr>
          <a:xfrm>
            <a:off x="533400" y="375056"/>
            <a:ext cx="5436476"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Jimmy and friends are going on a picnic today. They have two destinations in their mind: Town A, and Town B. They checked weather forecasts for the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In Town A, there is a 30% chance of rain forecasted for today. In town B, there is a 60% chance of no rain today. </a:t>
            </a:r>
          </a:p>
        </p:txBody>
      </p:sp>
      <p:sp>
        <p:nvSpPr>
          <p:cNvPr id="3" name="TextBox 2">
            <a:extLst>
              <a:ext uri="{FF2B5EF4-FFF2-40B4-BE49-F238E27FC236}">
                <a16:creationId xmlns:a16="http://schemas.microsoft.com/office/drawing/2014/main" id="{AA68B705-1261-A081-DBCB-894B409F3A06}"/>
              </a:ext>
            </a:extLst>
          </p:cNvPr>
          <p:cNvSpPr txBox="1"/>
          <p:nvPr/>
        </p:nvSpPr>
        <p:spPr>
          <a:xfrm>
            <a:off x="6222126" y="375056"/>
            <a:ext cx="574127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According to the data, to avoid rainy picnic, which would be a better destination for Jimmy?</a:t>
            </a:r>
          </a:p>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a. Town A</a:t>
            </a:r>
          </a:p>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b. Town B</a:t>
            </a:r>
          </a:p>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c. Same probability</a:t>
            </a:r>
          </a:p>
        </p:txBody>
      </p:sp>
    </p:spTree>
    <p:extLst>
      <p:ext uri="{BB962C8B-B14F-4D97-AF65-F5344CB8AC3E}">
        <p14:creationId xmlns:p14="http://schemas.microsoft.com/office/powerpoint/2010/main" val="271673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AC74-9D92-B5AF-6FFA-E35C5C987FBE}"/>
              </a:ext>
            </a:extLst>
          </p:cNvPr>
          <p:cNvSpPr>
            <a:spLocks noGrp="1"/>
          </p:cNvSpPr>
          <p:nvPr>
            <p:ph type="title"/>
          </p:nvPr>
        </p:nvSpPr>
        <p:spPr/>
        <p:txBody>
          <a:bodyPr/>
          <a:lstStyle/>
          <a:p>
            <a:r>
              <a:rPr lang="en-US" dirty="0"/>
              <a:t>Bar Graph</a:t>
            </a:r>
          </a:p>
        </p:txBody>
      </p:sp>
      <p:sp>
        <p:nvSpPr>
          <p:cNvPr id="7" name="Content Placeholder 6">
            <a:extLst>
              <a:ext uri="{FF2B5EF4-FFF2-40B4-BE49-F238E27FC236}">
                <a16:creationId xmlns:a16="http://schemas.microsoft.com/office/drawing/2014/main" id="{B757C697-64F4-5B76-3877-BC9787445CE9}"/>
              </a:ext>
            </a:extLst>
          </p:cNvPr>
          <p:cNvSpPr>
            <a:spLocks noGrp="1"/>
          </p:cNvSpPr>
          <p:nvPr>
            <p:ph idx="1"/>
          </p:nvPr>
        </p:nvSpPr>
        <p:spPr>
          <a:xfrm>
            <a:off x="838200" y="1997869"/>
            <a:ext cx="4962525" cy="4121150"/>
          </a:xfrm>
        </p:spPr>
        <p:txBody>
          <a:bodyPr>
            <a:normAutofit/>
          </a:bodyPr>
          <a:lstStyle/>
          <a:p>
            <a:r>
              <a:rPr lang="en-US" sz="3200" dirty="0"/>
              <a:t>Useful when comparing </a:t>
            </a:r>
            <a:r>
              <a:rPr lang="en-US" sz="3200" u="sng" dirty="0"/>
              <a:t>exact datapoint </a:t>
            </a:r>
            <a:r>
              <a:rPr lang="en-US" sz="3200" dirty="0"/>
              <a:t>across categories or groups</a:t>
            </a:r>
          </a:p>
        </p:txBody>
      </p:sp>
      <p:graphicFrame>
        <p:nvGraphicFramePr>
          <p:cNvPr id="4" name="Content Placeholder 4">
            <a:extLst>
              <a:ext uri="{FF2B5EF4-FFF2-40B4-BE49-F238E27FC236}">
                <a16:creationId xmlns:a16="http://schemas.microsoft.com/office/drawing/2014/main" id="{01101DC0-0875-4F55-53B2-CEA61F288489}"/>
              </a:ext>
            </a:extLst>
          </p:cNvPr>
          <p:cNvGraphicFramePr>
            <a:graphicFrameLocks/>
          </p:cNvGraphicFramePr>
          <p:nvPr>
            <p:extLst>
              <p:ext uri="{D42A27DB-BD31-4B8C-83A1-F6EECF244321}">
                <p14:modId xmlns:p14="http://schemas.microsoft.com/office/powerpoint/2010/main" val="3277581736"/>
              </p:ext>
            </p:extLst>
          </p:nvPr>
        </p:nvGraphicFramePr>
        <p:xfrm>
          <a:off x="6200776" y="574676"/>
          <a:ext cx="5429250" cy="569277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2856427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F0D0E-8C3D-EBA1-ACEE-818DB7B483F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A93DB4-68FB-7DE3-DEE3-A455EA52D514}"/>
              </a:ext>
            </a:extLst>
          </p:cNvPr>
          <p:cNvSpPr/>
          <p:nvPr/>
        </p:nvSpPr>
        <p:spPr>
          <a:xfrm>
            <a:off x="533400" y="375056"/>
            <a:ext cx="5436476" cy="59521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Jimmy and friends are going on a picnic today. They have two destinations in their mind: Town A, and Town B. They checked weather forecasts for the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In Town A, there is a 30% chance of rain forecasted for today. In town B, there is a 60% chance of no rain today. </a:t>
            </a:r>
          </a:p>
        </p:txBody>
      </p:sp>
      <p:sp>
        <p:nvSpPr>
          <p:cNvPr id="3" name="TextBox 2">
            <a:extLst>
              <a:ext uri="{FF2B5EF4-FFF2-40B4-BE49-F238E27FC236}">
                <a16:creationId xmlns:a16="http://schemas.microsoft.com/office/drawing/2014/main" id="{CE20C8A8-6158-FD08-AE3C-A938B7BE2AC0}"/>
              </a:ext>
            </a:extLst>
          </p:cNvPr>
          <p:cNvSpPr txBox="1"/>
          <p:nvPr/>
        </p:nvSpPr>
        <p:spPr>
          <a:xfrm>
            <a:off x="6222126" y="375056"/>
            <a:ext cx="574127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According to the data, to avoid rainy picnic, which would be a better destination for Jimmy?</a:t>
            </a:r>
          </a:p>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1" i="0" u="none" strike="noStrike" kern="100" cap="none" spc="0" normalizeH="0" baseline="0" noProof="0" dirty="0">
                <a:ln>
                  <a:noFill/>
                </a:ln>
                <a:solidFill>
                  <a:srgbClr val="00B050"/>
                </a:solidFill>
                <a:effectLst/>
                <a:uLnTx/>
                <a:uFillTx/>
                <a:latin typeface="Aptos" panose="020B0004020202020204" pitchFamily="34" charset="0"/>
                <a:ea typeface="Malgun Gothic" panose="020B0503020000020004" pitchFamily="34" charset="-127"/>
                <a:cs typeface="Times New Roman" panose="02020603050405020304" pitchFamily="18" charset="0"/>
              </a:rPr>
              <a:t>a. Town A</a:t>
            </a:r>
          </a:p>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b. Town B</a:t>
            </a:r>
          </a:p>
          <a:p>
            <a:pPr marL="0" marR="0" lvl="0" indent="0" algn="l" defTabSz="914400" rtl="0" eaLnBrk="1" fontAlgn="auto" latinLnBrk="0" hangingPunct="1">
              <a:lnSpc>
                <a:spcPct val="100000"/>
              </a:lnSpc>
              <a:spcBef>
                <a:spcPts val="0"/>
              </a:spcBef>
              <a:spcAft>
                <a:spcPts val="0"/>
              </a:spcAft>
              <a:buClr>
                <a:srgbClr val="32363A"/>
              </a:buClr>
              <a:buSzTx/>
              <a:buFontTx/>
              <a:buNone/>
              <a:tabLst/>
              <a:defRPr/>
            </a:pPr>
            <a:r>
              <a:rPr kumimoji="0" lang="en-US" sz="2400" b="0" i="0" u="none" strike="noStrike" kern="100" cap="none" spc="0" normalizeH="0" baseline="0" noProof="0" dirty="0">
                <a:ln>
                  <a:noFill/>
                </a:ln>
                <a:solidFill>
                  <a:prstClr val="black"/>
                </a:solidFill>
                <a:effectLst/>
                <a:uLnTx/>
                <a:uFillTx/>
                <a:latin typeface="Aptos" panose="020B0004020202020204" pitchFamily="34" charset="0"/>
                <a:ea typeface="Malgun Gothic" panose="020B0503020000020004" pitchFamily="34" charset="-127"/>
                <a:cs typeface="Times New Roman" panose="02020603050405020304" pitchFamily="18" charset="0"/>
              </a:rPr>
              <a:t>c. Same probability</a:t>
            </a:r>
          </a:p>
        </p:txBody>
      </p:sp>
    </p:spTree>
    <p:extLst>
      <p:ext uri="{BB962C8B-B14F-4D97-AF65-F5344CB8AC3E}">
        <p14:creationId xmlns:p14="http://schemas.microsoft.com/office/powerpoint/2010/main" val="63313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AC74-9D92-B5AF-6FFA-E35C5C987FBE}"/>
              </a:ext>
            </a:extLst>
          </p:cNvPr>
          <p:cNvSpPr>
            <a:spLocks noGrp="1"/>
          </p:cNvSpPr>
          <p:nvPr>
            <p:ph type="title"/>
          </p:nvPr>
        </p:nvSpPr>
        <p:spPr/>
        <p:txBody>
          <a:bodyPr/>
          <a:lstStyle/>
          <a:p>
            <a:r>
              <a:rPr lang="en-US" dirty="0"/>
              <a:t>Bar Graph</a:t>
            </a:r>
          </a:p>
        </p:txBody>
      </p:sp>
      <p:sp>
        <p:nvSpPr>
          <p:cNvPr id="7" name="Content Placeholder 6">
            <a:extLst>
              <a:ext uri="{FF2B5EF4-FFF2-40B4-BE49-F238E27FC236}">
                <a16:creationId xmlns:a16="http://schemas.microsoft.com/office/drawing/2014/main" id="{B757C697-64F4-5B76-3877-BC9787445CE9}"/>
              </a:ext>
            </a:extLst>
          </p:cNvPr>
          <p:cNvSpPr>
            <a:spLocks noGrp="1"/>
          </p:cNvSpPr>
          <p:nvPr>
            <p:ph idx="1"/>
          </p:nvPr>
        </p:nvSpPr>
        <p:spPr>
          <a:xfrm>
            <a:off x="838200" y="1997869"/>
            <a:ext cx="4962525" cy="4121150"/>
          </a:xfrm>
        </p:spPr>
        <p:txBody>
          <a:bodyPr>
            <a:normAutofit/>
          </a:bodyPr>
          <a:lstStyle/>
          <a:p>
            <a:r>
              <a:rPr lang="en-US" sz="3200" dirty="0"/>
              <a:t>Useful when comparing </a:t>
            </a:r>
            <a:r>
              <a:rPr lang="en-US" sz="3200" u="sng" dirty="0"/>
              <a:t>exact datapoint </a:t>
            </a:r>
            <a:r>
              <a:rPr lang="en-US" sz="3200" dirty="0"/>
              <a:t>across categories or groups</a:t>
            </a:r>
          </a:p>
          <a:p>
            <a:r>
              <a:rPr lang="en-US" sz="3200" dirty="0"/>
              <a:t>Probability, proportion (%), average scores, frequency, etc.</a:t>
            </a:r>
          </a:p>
        </p:txBody>
      </p:sp>
      <p:graphicFrame>
        <p:nvGraphicFramePr>
          <p:cNvPr id="4" name="Content Placeholder 4">
            <a:extLst>
              <a:ext uri="{FF2B5EF4-FFF2-40B4-BE49-F238E27FC236}">
                <a16:creationId xmlns:a16="http://schemas.microsoft.com/office/drawing/2014/main" id="{01101DC0-0875-4F55-53B2-CEA61F288489}"/>
              </a:ext>
            </a:extLst>
          </p:cNvPr>
          <p:cNvGraphicFramePr>
            <a:graphicFrameLocks/>
          </p:cNvGraphicFramePr>
          <p:nvPr/>
        </p:nvGraphicFramePr>
        <p:xfrm>
          <a:off x="6200776" y="574676"/>
          <a:ext cx="5429250" cy="569277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7181642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8|3.3|6.9"/>
</p:tagLst>
</file>

<file path=ppt/tags/tag10.xml><?xml version="1.0" encoding="utf-8"?>
<p:tagLst xmlns:a="http://schemas.openxmlformats.org/drawingml/2006/main" xmlns:r="http://schemas.openxmlformats.org/officeDocument/2006/relationships" xmlns:p="http://schemas.openxmlformats.org/presentationml/2006/main">
  <p:tag name="TIMING" val="|1.5|7.8|11.1"/>
</p:tagLst>
</file>

<file path=ppt/tags/tag11.xml><?xml version="1.0" encoding="utf-8"?>
<p:tagLst xmlns:a="http://schemas.openxmlformats.org/drawingml/2006/main" xmlns:r="http://schemas.openxmlformats.org/officeDocument/2006/relationships" xmlns:p="http://schemas.openxmlformats.org/presentationml/2006/main">
  <p:tag name="TIMING" val="|1.5|7.8|11.1"/>
</p:tagLst>
</file>

<file path=ppt/tags/tag12.xml><?xml version="1.0" encoding="utf-8"?>
<p:tagLst xmlns:a="http://schemas.openxmlformats.org/drawingml/2006/main" xmlns:r="http://schemas.openxmlformats.org/officeDocument/2006/relationships" xmlns:p="http://schemas.openxmlformats.org/presentationml/2006/main">
  <p:tag name="TIMING" val="|1.5|7.8|11.1"/>
</p:tagLst>
</file>

<file path=ppt/tags/tag13.xml><?xml version="1.0" encoding="utf-8"?>
<p:tagLst xmlns:a="http://schemas.openxmlformats.org/drawingml/2006/main" xmlns:r="http://schemas.openxmlformats.org/officeDocument/2006/relationships" xmlns:p="http://schemas.openxmlformats.org/presentationml/2006/main">
  <p:tag name="TIMING" val="|1.5|7.8|11.1"/>
</p:tagLst>
</file>

<file path=ppt/tags/tag14.xml><?xml version="1.0" encoding="utf-8"?>
<p:tagLst xmlns:a="http://schemas.openxmlformats.org/drawingml/2006/main" xmlns:r="http://schemas.openxmlformats.org/officeDocument/2006/relationships" xmlns:p="http://schemas.openxmlformats.org/presentationml/2006/main">
  <p:tag name="TIMING" val="|8.9|8.1"/>
</p:tagLst>
</file>

<file path=ppt/tags/tag15.xml><?xml version="1.0" encoding="utf-8"?>
<p:tagLst xmlns:a="http://schemas.openxmlformats.org/drawingml/2006/main" xmlns:r="http://schemas.openxmlformats.org/officeDocument/2006/relationships" xmlns:p="http://schemas.openxmlformats.org/presentationml/2006/main">
  <p:tag name="TIMING" val="|30|11.3|7.7|25.9|0.6"/>
</p:tagLst>
</file>

<file path=ppt/tags/tag16.xml><?xml version="1.0" encoding="utf-8"?>
<p:tagLst xmlns:a="http://schemas.openxmlformats.org/drawingml/2006/main" xmlns:r="http://schemas.openxmlformats.org/officeDocument/2006/relationships" xmlns:p="http://schemas.openxmlformats.org/presentationml/2006/main">
  <p:tag name="TIMING" val="|30|11.3|7.7|25.9|0.6"/>
</p:tagLst>
</file>

<file path=ppt/tags/tag17.xml><?xml version="1.0" encoding="utf-8"?>
<p:tagLst xmlns:a="http://schemas.openxmlformats.org/drawingml/2006/main" xmlns:r="http://schemas.openxmlformats.org/officeDocument/2006/relationships" xmlns:p="http://schemas.openxmlformats.org/presentationml/2006/main">
  <p:tag name="TIMING" val="|30|11.3|7.7|25.9|0.6"/>
</p:tagLst>
</file>

<file path=ppt/tags/tag18.xml><?xml version="1.0" encoding="utf-8"?>
<p:tagLst xmlns:a="http://schemas.openxmlformats.org/drawingml/2006/main" xmlns:r="http://schemas.openxmlformats.org/officeDocument/2006/relationships" xmlns:p="http://schemas.openxmlformats.org/presentationml/2006/main">
  <p:tag name="TIMING" val="|30|11.3|7.7|25.9|0.6"/>
</p:tagLst>
</file>

<file path=ppt/tags/tag19.xml><?xml version="1.0" encoding="utf-8"?>
<p:tagLst xmlns:a="http://schemas.openxmlformats.org/drawingml/2006/main" xmlns:r="http://schemas.openxmlformats.org/officeDocument/2006/relationships" xmlns:p="http://schemas.openxmlformats.org/presentationml/2006/main">
  <p:tag name="TIMING" val="|30|11.3|7.7|25.9|0.6"/>
</p:tagLst>
</file>

<file path=ppt/tags/tag2.xml><?xml version="1.0" encoding="utf-8"?>
<p:tagLst xmlns:a="http://schemas.openxmlformats.org/drawingml/2006/main" xmlns:r="http://schemas.openxmlformats.org/officeDocument/2006/relationships" xmlns:p="http://schemas.openxmlformats.org/presentationml/2006/main">
  <p:tag name="TIMING" val="|2.8|3.3|6.9"/>
</p:tagLst>
</file>

<file path=ppt/tags/tag20.xml><?xml version="1.0" encoding="utf-8"?>
<p:tagLst xmlns:a="http://schemas.openxmlformats.org/drawingml/2006/main" xmlns:r="http://schemas.openxmlformats.org/officeDocument/2006/relationships" xmlns:p="http://schemas.openxmlformats.org/presentationml/2006/main">
  <p:tag name="TIMING" val="|30|11.3|7.7|25.9|0.6"/>
</p:tagLst>
</file>

<file path=ppt/tags/tag21.xml><?xml version="1.0" encoding="utf-8"?>
<p:tagLst xmlns:a="http://schemas.openxmlformats.org/drawingml/2006/main" xmlns:r="http://schemas.openxmlformats.org/officeDocument/2006/relationships" xmlns:p="http://schemas.openxmlformats.org/presentationml/2006/main">
  <p:tag name="TIMING" val="|30|11.3|7.7|25.9|0.6"/>
</p:tagLst>
</file>

<file path=ppt/tags/tag3.xml><?xml version="1.0" encoding="utf-8"?>
<p:tagLst xmlns:a="http://schemas.openxmlformats.org/drawingml/2006/main" xmlns:r="http://schemas.openxmlformats.org/officeDocument/2006/relationships" xmlns:p="http://schemas.openxmlformats.org/presentationml/2006/main">
  <p:tag name="TIMING" val="|2.8|3.3|6.9"/>
</p:tagLst>
</file>

<file path=ppt/tags/tag4.xml><?xml version="1.0" encoding="utf-8"?>
<p:tagLst xmlns:a="http://schemas.openxmlformats.org/drawingml/2006/main" xmlns:r="http://schemas.openxmlformats.org/officeDocument/2006/relationships" xmlns:p="http://schemas.openxmlformats.org/presentationml/2006/main">
  <p:tag name="TIMING" val="|1.2|0.1|0.5|0.2|6.1|0.5"/>
</p:tagLst>
</file>

<file path=ppt/tags/tag5.xml><?xml version="1.0" encoding="utf-8"?>
<p:tagLst xmlns:a="http://schemas.openxmlformats.org/drawingml/2006/main" xmlns:r="http://schemas.openxmlformats.org/officeDocument/2006/relationships" xmlns:p="http://schemas.openxmlformats.org/presentationml/2006/main">
  <p:tag name="TIMING" val="|1.2|0.1|0.5|0.2|6.1|0.5"/>
</p:tagLst>
</file>

<file path=ppt/tags/tag6.xml><?xml version="1.0" encoding="utf-8"?>
<p:tagLst xmlns:a="http://schemas.openxmlformats.org/drawingml/2006/main" xmlns:r="http://schemas.openxmlformats.org/officeDocument/2006/relationships" xmlns:p="http://schemas.openxmlformats.org/presentationml/2006/main">
  <p:tag name="TIMING" val="|36.2"/>
</p:tagLst>
</file>

<file path=ppt/tags/tag7.xml><?xml version="1.0" encoding="utf-8"?>
<p:tagLst xmlns:a="http://schemas.openxmlformats.org/drawingml/2006/main" xmlns:r="http://schemas.openxmlformats.org/officeDocument/2006/relationships" xmlns:p="http://schemas.openxmlformats.org/presentationml/2006/main">
  <p:tag name="TIMING" val="|12.5|2.7"/>
</p:tagLst>
</file>

<file path=ppt/tags/tag8.xml><?xml version="1.0" encoding="utf-8"?>
<p:tagLst xmlns:a="http://schemas.openxmlformats.org/drawingml/2006/main" xmlns:r="http://schemas.openxmlformats.org/officeDocument/2006/relationships" xmlns:p="http://schemas.openxmlformats.org/presentationml/2006/main">
  <p:tag name="TIMING" val="|1.5|7.8|11.1"/>
</p:tagLst>
</file>

<file path=ppt/tags/tag9.xml><?xml version="1.0" encoding="utf-8"?>
<p:tagLst xmlns:a="http://schemas.openxmlformats.org/drawingml/2006/main" xmlns:r="http://schemas.openxmlformats.org/officeDocument/2006/relationships" xmlns:p="http://schemas.openxmlformats.org/presentationml/2006/main">
  <p:tag name="TIMING" val="|1.5|7.8|1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8869</TotalTime>
  <Words>4462</Words>
  <Application>Microsoft Macintosh PowerPoint</Application>
  <PresentationFormat>Widescreen</PresentationFormat>
  <Paragraphs>730</Paragraphs>
  <Slides>80</Slides>
  <Notes>78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72</vt:lpstr>
      <vt:lpstr>Aptos</vt:lpstr>
      <vt:lpstr>Arial</vt:lpstr>
      <vt:lpstr>Calibri</vt:lpstr>
      <vt:lpstr>Cambay Devanagari</vt:lpstr>
      <vt:lpstr>Helvetica</vt:lpstr>
      <vt:lpstr>Times New Roman</vt:lpstr>
      <vt:lpstr>Wingdings</vt:lpstr>
      <vt:lpstr>Office Theme</vt:lpstr>
      <vt:lpstr>PowerPoint Presentation</vt:lpstr>
      <vt:lpstr>Graphs</vt:lpstr>
      <vt:lpstr>Graphs</vt:lpstr>
      <vt:lpstr>Graphs</vt:lpstr>
      <vt:lpstr>Objectives</vt:lpstr>
      <vt:lpstr>PowerPoint Presentation</vt:lpstr>
      <vt:lpstr>PowerPoint Presentation</vt:lpstr>
      <vt:lpstr>Bar Graph</vt:lpstr>
      <vt:lpstr>Bar Graph</vt:lpstr>
      <vt:lpstr>PowerPoint Presentation</vt:lpstr>
      <vt:lpstr>Icon Array</vt:lpstr>
      <vt:lpstr>Data from 1980’s</vt:lpstr>
      <vt:lpstr>Data from 1980’s</vt:lpstr>
      <vt:lpstr>PowerPoint Presentation</vt:lpstr>
      <vt:lpstr>Should they build a dam? </vt:lpstr>
      <vt:lpstr>PowerPoint Presentation</vt:lpstr>
      <vt:lpstr>PowerPoint Presentation</vt:lpstr>
      <vt:lpstr>PowerPoint Presentation</vt:lpstr>
      <vt:lpstr>PowerPoint Presentation</vt:lpstr>
      <vt:lpstr>PowerPoint Presentation</vt:lpstr>
      <vt:lpstr>Icon Array</vt:lpstr>
      <vt:lpstr>Icon Array</vt:lpstr>
      <vt:lpstr>Icon Array</vt:lpstr>
      <vt:lpstr>Icon Array</vt:lpstr>
      <vt:lpstr>Icon Array</vt:lpstr>
      <vt:lpstr>Icon Array</vt:lpstr>
      <vt:lpstr>Icon Array</vt:lpstr>
      <vt:lpstr>Icon Array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vt:lpstr>
      <vt:lpstr>Group Practice Questions</vt:lpstr>
      <vt:lpstr>Group Practice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Practice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Practice 1</vt:lpstr>
      <vt:lpstr>PowerPoint Presentation</vt:lpstr>
      <vt:lpstr>PowerPoint Presentation</vt:lpstr>
      <vt:lpstr>PowerPoint Presentation</vt:lpstr>
      <vt:lpstr>Individual Practice 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Literacy Training</dc:title>
  <dc:creator>Cho, Jinhyo</dc:creator>
  <cp:lastModifiedBy>Cho, Jinhyo</cp:lastModifiedBy>
  <cp:revision>807</cp:revision>
  <dcterms:created xsi:type="dcterms:W3CDTF">2022-11-05T20:06:58Z</dcterms:created>
  <dcterms:modified xsi:type="dcterms:W3CDTF">2024-05-10T00:55:18Z</dcterms:modified>
</cp:coreProperties>
</file>